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5" r:id="rId4"/>
    <p:sldMasterId id="21474836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6" Type="http://schemas.openxmlformats.org/officeDocument/2006/relationships/slide" Target="slides/slide10.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6fd7d7e287_2_1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 name="Google Shape;127;g36fd7d7e287_2_173:notes"/>
          <p:cNvSpPr/>
          <p:nvPr>
            <p:ph idx="2" type="sldImg"/>
          </p:nvPr>
        </p:nvSpPr>
        <p:spPr>
          <a:xfrm>
            <a:off x="381327" y="685800"/>
            <a:ext cx="6095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6fd846fcfa_1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36fd846fcfa_1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6fd846fcf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6fd846fcf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6fd846fcfa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6fd846fcfa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6fd846fcfa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6fd846fcfa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6fd846fcfa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6fd846fcfa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6fd846fcfa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6fd846fcfa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6fd846fcfa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6fd846fcfa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6fd7d7e287_2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6fd7d7e287_2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6fd846fcfa_1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6fd846fcfa_1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gif"/><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gif"/><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gif"/><Relationship Id="rId3"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gif"/><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1">
    <p:spTree>
      <p:nvGrpSpPr>
        <p:cNvPr id="50" name="Shape 50"/>
        <p:cNvGrpSpPr/>
        <p:nvPr/>
      </p:nvGrpSpPr>
      <p:grpSpPr>
        <a:xfrm>
          <a:off x="0" y="0"/>
          <a:ext cx="0" cy="0"/>
          <a:chOff x="0" y="0"/>
          <a:chExt cx="0" cy="0"/>
        </a:xfrm>
      </p:grpSpPr>
      <p:pic>
        <p:nvPicPr>
          <p:cNvPr id="51" name="Google Shape;51;p13" title="UPD-Animated-Background-NITEC.gif"/>
          <p:cNvPicPr preferRelativeResize="0"/>
          <p:nvPr/>
        </p:nvPicPr>
        <p:blipFill rotWithShape="1">
          <a:blip r:embed="rId2">
            <a:alphaModFix/>
          </a:blip>
          <a:srcRect b="0" l="0" r="0" t="0"/>
          <a:stretch/>
        </p:blipFill>
        <p:spPr>
          <a:xfrm>
            <a:off x="0" y="-2375"/>
            <a:ext cx="9144000" cy="5145875"/>
          </a:xfrm>
          <a:prstGeom prst="rect">
            <a:avLst/>
          </a:prstGeom>
          <a:noFill/>
          <a:ln>
            <a:noFill/>
          </a:ln>
        </p:spPr>
      </p:pic>
      <p:pic>
        <p:nvPicPr>
          <p:cNvPr id="52" name="Google Shape;52;p13"/>
          <p:cNvPicPr preferRelativeResize="0"/>
          <p:nvPr/>
        </p:nvPicPr>
        <p:blipFill rotWithShape="1">
          <a:blip r:embed="rId3">
            <a:alphaModFix amt="2000"/>
          </a:blip>
          <a:srcRect b="0" l="1361" r="0" t="1719"/>
          <a:stretch/>
        </p:blipFill>
        <p:spPr>
          <a:xfrm>
            <a:off x="0" y="0"/>
            <a:ext cx="6545249" cy="5071402"/>
          </a:xfrm>
          <a:prstGeom prst="rect">
            <a:avLst/>
          </a:prstGeom>
          <a:noFill/>
          <a:ln>
            <a:noFill/>
          </a:ln>
        </p:spPr>
      </p:pic>
      <p:sp>
        <p:nvSpPr>
          <p:cNvPr id="53" name="Google Shape;53;p13"/>
          <p:cNvSpPr txBox="1"/>
          <p:nvPr>
            <p:ph type="title"/>
          </p:nvPr>
        </p:nvSpPr>
        <p:spPr>
          <a:xfrm>
            <a:off x="238125" y="1"/>
            <a:ext cx="7938000" cy="530100"/>
          </a:xfrm>
          <a:prstGeom prst="rect">
            <a:avLst/>
          </a:prstGeom>
          <a:noFill/>
          <a:ln>
            <a:noFill/>
          </a:ln>
        </p:spPr>
        <p:txBody>
          <a:bodyPr anchorCtr="0" anchor="ctr" bIns="0" lIns="0" spcFirstLastPara="1" rIns="0" wrap="square" tIns="0">
            <a:noAutofit/>
          </a:bodyPr>
          <a:lstStyle>
            <a:lvl1pPr lvl="0" marR="0" algn="l">
              <a:lnSpc>
                <a:spcPct val="100000"/>
              </a:lnSpc>
              <a:spcBef>
                <a:spcPts val="0"/>
              </a:spcBef>
              <a:spcAft>
                <a:spcPts val="0"/>
              </a:spcAft>
              <a:buClr>
                <a:schemeClr val="lt1"/>
              </a:buClr>
              <a:buSzPts val="1400"/>
              <a:buFont typeface="Montserrat"/>
              <a:buNone/>
              <a:defRPr b="0" i="0" sz="1400" u="none" cap="none" strike="noStrike">
                <a:solidFill>
                  <a:schemeClr val="lt1"/>
                </a:solidFill>
                <a:latin typeface="Montserrat"/>
                <a:ea typeface="Montserrat"/>
                <a:cs typeface="Montserrat"/>
                <a:sym typeface="Montserrat"/>
              </a:defRPr>
            </a:lvl1pPr>
            <a:lvl2pPr lvl="1"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2pPr>
            <a:lvl3pPr lvl="2"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3pPr>
            <a:lvl4pPr lvl="3"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4pPr>
            <a:lvl5pPr lvl="4"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9pPr>
          </a:lstStyle>
          <a:p/>
        </p:txBody>
      </p:sp>
      <p:cxnSp>
        <p:nvCxnSpPr>
          <p:cNvPr id="54" name="Google Shape;54;p13"/>
          <p:cNvCxnSpPr/>
          <p:nvPr/>
        </p:nvCxnSpPr>
        <p:spPr>
          <a:xfrm>
            <a:off x="0" y="529926"/>
            <a:ext cx="9144000" cy="0"/>
          </a:xfrm>
          <a:prstGeom prst="straightConnector1">
            <a:avLst/>
          </a:prstGeom>
          <a:noFill/>
          <a:ln cap="flat" cmpd="sng" w="4775">
            <a:solidFill>
              <a:schemeClr val="lt1"/>
            </a:solidFill>
            <a:prstDash val="solid"/>
            <a:miter lim="800000"/>
            <a:headEnd len="sm" w="sm" type="none"/>
            <a:tailEnd len="sm" w="sm" type="none"/>
          </a:ln>
        </p:spPr>
      </p:cxnSp>
      <p:sp>
        <p:nvSpPr>
          <p:cNvPr id="55" name="Google Shape;55;p13"/>
          <p:cNvSpPr txBox="1"/>
          <p:nvPr/>
        </p:nvSpPr>
        <p:spPr>
          <a:xfrm>
            <a:off x="8565708" y="4906725"/>
            <a:ext cx="342600" cy="170100"/>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ru" sz="800" u="none" cap="none" strike="noStrike">
                <a:solidFill>
                  <a:schemeClr val="lt1"/>
                </a:solidFill>
                <a:latin typeface="Montserrat"/>
                <a:ea typeface="Montserrat"/>
                <a:cs typeface="Montserrat"/>
                <a:sym typeface="Montserrat"/>
              </a:rPr>
              <a:t>‹#›</a:t>
            </a:fld>
            <a:endParaRPr b="0" i="0" sz="800" u="none" cap="none" strike="noStrike">
              <a:solidFill>
                <a:schemeClr val="lt1"/>
              </a:solidFill>
              <a:latin typeface="Montserrat"/>
              <a:ea typeface="Montserrat"/>
              <a:cs typeface="Montserrat"/>
              <a:sym typeface="Montserra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2">
    <p:spTree>
      <p:nvGrpSpPr>
        <p:cNvPr id="56" name="Shape 56"/>
        <p:cNvGrpSpPr/>
        <p:nvPr/>
      </p:nvGrpSpPr>
      <p:grpSpPr>
        <a:xfrm>
          <a:off x="0" y="0"/>
          <a:ext cx="0" cy="0"/>
          <a:chOff x="0" y="0"/>
          <a:chExt cx="0" cy="0"/>
        </a:xfrm>
      </p:grpSpPr>
      <p:pic>
        <p:nvPicPr>
          <p:cNvPr id="57" name="Google Shape;57;p14" title="UPD-Animated-Background-NITEC.gif"/>
          <p:cNvPicPr preferRelativeResize="0"/>
          <p:nvPr/>
        </p:nvPicPr>
        <p:blipFill rotWithShape="1">
          <a:blip r:embed="rId2">
            <a:alphaModFix/>
          </a:blip>
          <a:srcRect b="0" l="0" r="0" t="0"/>
          <a:stretch/>
        </p:blipFill>
        <p:spPr>
          <a:xfrm>
            <a:off x="0" y="-2375"/>
            <a:ext cx="9144000" cy="5145875"/>
          </a:xfrm>
          <a:prstGeom prst="rect">
            <a:avLst/>
          </a:prstGeom>
          <a:noFill/>
          <a:ln>
            <a:noFill/>
          </a:ln>
        </p:spPr>
      </p:pic>
      <p:pic>
        <p:nvPicPr>
          <p:cNvPr id="58" name="Google Shape;58;p14"/>
          <p:cNvPicPr preferRelativeResize="0"/>
          <p:nvPr/>
        </p:nvPicPr>
        <p:blipFill rotWithShape="1">
          <a:blip r:embed="rId3">
            <a:alphaModFix amt="2000"/>
          </a:blip>
          <a:srcRect b="0" l="1361" r="0" t="1719"/>
          <a:stretch/>
        </p:blipFill>
        <p:spPr>
          <a:xfrm>
            <a:off x="0" y="0"/>
            <a:ext cx="6545249" cy="5071402"/>
          </a:xfrm>
          <a:prstGeom prst="rect">
            <a:avLst/>
          </a:prstGeom>
          <a:noFill/>
          <a:ln>
            <a:noFill/>
          </a:ln>
        </p:spPr>
      </p:pic>
      <p:sp>
        <p:nvSpPr>
          <p:cNvPr id="59" name="Google Shape;59;p14"/>
          <p:cNvSpPr txBox="1"/>
          <p:nvPr>
            <p:ph type="title"/>
          </p:nvPr>
        </p:nvSpPr>
        <p:spPr>
          <a:xfrm>
            <a:off x="238125" y="1"/>
            <a:ext cx="7938000" cy="530100"/>
          </a:xfrm>
          <a:prstGeom prst="rect">
            <a:avLst/>
          </a:prstGeom>
          <a:noFill/>
          <a:ln>
            <a:noFill/>
          </a:ln>
        </p:spPr>
        <p:txBody>
          <a:bodyPr anchorCtr="0" anchor="ctr" bIns="0" lIns="0" spcFirstLastPara="1" rIns="0" wrap="square" tIns="0">
            <a:noAutofit/>
          </a:bodyPr>
          <a:lstStyle>
            <a:lvl1pPr lvl="0" marR="0" algn="l">
              <a:lnSpc>
                <a:spcPct val="100000"/>
              </a:lnSpc>
              <a:spcBef>
                <a:spcPts val="0"/>
              </a:spcBef>
              <a:spcAft>
                <a:spcPts val="0"/>
              </a:spcAft>
              <a:buClr>
                <a:schemeClr val="lt1"/>
              </a:buClr>
              <a:buSzPts val="1400"/>
              <a:buFont typeface="Montserrat"/>
              <a:buNone/>
              <a:defRPr b="0" i="0" sz="1400" u="none" cap="none" strike="noStrike">
                <a:solidFill>
                  <a:schemeClr val="lt1"/>
                </a:solidFill>
                <a:latin typeface="Montserrat"/>
                <a:ea typeface="Montserrat"/>
                <a:cs typeface="Montserrat"/>
                <a:sym typeface="Montserrat"/>
              </a:defRPr>
            </a:lvl1pPr>
            <a:lvl2pPr lvl="1"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2pPr>
            <a:lvl3pPr lvl="2"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3pPr>
            <a:lvl4pPr lvl="3"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4pPr>
            <a:lvl5pPr lvl="4"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9pPr>
          </a:lstStyle>
          <a:p/>
        </p:txBody>
      </p:sp>
      <p:cxnSp>
        <p:nvCxnSpPr>
          <p:cNvPr id="60" name="Google Shape;60;p14"/>
          <p:cNvCxnSpPr/>
          <p:nvPr/>
        </p:nvCxnSpPr>
        <p:spPr>
          <a:xfrm>
            <a:off x="0" y="529926"/>
            <a:ext cx="9144000" cy="0"/>
          </a:xfrm>
          <a:prstGeom prst="straightConnector1">
            <a:avLst/>
          </a:prstGeom>
          <a:noFill/>
          <a:ln cap="flat" cmpd="sng" w="4775">
            <a:solidFill>
              <a:schemeClr val="lt1"/>
            </a:solidFill>
            <a:prstDash val="solid"/>
            <a:miter lim="800000"/>
            <a:headEnd len="sm" w="sm" type="none"/>
            <a:tailEnd len="sm" w="sm" type="none"/>
          </a:ln>
        </p:spPr>
      </p:cxnSp>
      <p:sp>
        <p:nvSpPr>
          <p:cNvPr id="61" name="Google Shape;61;p14"/>
          <p:cNvSpPr txBox="1"/>
          <p:nvPr/>
        </p:nvSpPr>
        <p:spPr>
          <a:xfrm>
            <a:off x="8565708" y="4906725"/>
            <a:ext cx="342600" cy="170100"/>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b="0" i="0" lang="ru" sz="800" u="none" cap="none" strike="noStrike">
                <a:solidFill>
                  <a:schemeClr val="lt1"/>
                </a:solidFill>
                <a:latin typeface="Montserrat"/>
                <a:ea typeface="Montserrat"/>
                <a:cs typeface="Montserrat"/>
                <a:sym typeface="Montserrat"/>
              </a:rPr>
              <a:t>‹#›</a:t>
            </a:fld>
            <a:endParaRPr b="0" i="0" sz="800" u="none" cap="none" strike="noStrike">
              <a:solidFill>
                <a:schemeClr val="lt1"/>
              </a:solidFill>
              <a:latin typeface="Montserrat"/>
              <a:ea typeface="Montserrat"/>
              <a:cs typeface="Montserrat"/>
              <a:sym typeface="Montserra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2">
  <p:cSld name="TITLE_3">
    <p:spTree>
      <p:nvGrpSpPr>
        <p:cNvPr id="62" name="Shape 62"/>
        <p:cNvGrpSpPr/>
        <p:nvPr/>
      </p:nvGrpSpPr>
      <p:grpSpPr>
        <a:xfrm>
          <a:off x="0" y="0"/>
          <a:ext cx="0" cy="0"/>
          <a:chOff x="0" y="0"/>
          <a:chExt cx="0" cy="0"/>
        </a:xfrm>
      </p:grpSpPr>
      <p:sp>
        <p:nvSpPr>
          <p:cNvPr id="63" name="Google Shape;63;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64" name="Google Shape;64;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5" name="Google Shape;65;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lnSpcReduction="10000"/>
          </a:bodyPr>
          <a:lstStyle>
            <a:lvl1pPr lvl="0">
              <a:buNone/>
              <a:defRPr sz="1400"/>
            </a:lvl1pPr>
            <a:lvl2pPr lvl="1">
              <a:buNone/>
              <a:defRPr sz="1400"/>
            </a:lvl2pPr>
            <a:lvl3pPr lvl="2">
              <a:buNone/>
              <a:defRPr sz="1400"/>
            </a:lvl3pPr>
            <a:lvl4pPr lvl="3">
              <a:buNone/>
              <a:defRPr sz="1400"/>
            </a:lvl4pPr>
            <a:lvl5pPr lvl="4">
              <a:buNone/>
              <a:defRPr sz="1400"/>
            </a:lvl5pPr>
            <a:lvl6pPr lvl="5">
              <a:buNone/>
              <a:defRPr sz="1400"/>
            </a:lvl6pPr>
            <a:lvl7pPr lvl="6">
              <a:buNone/>
              <a:defRPr sz="1400"/>
            </a:lvl7pPr>
            <a:lvl8pPr lvl="7">
              <a:buNone/>
              <a:defRPr sz="1400"/>
            </a:lvl8pPr>
            <a:lvl9pPr lvl="8">
              <a:buNone/>
              <a:defRPr sz="1400"/>
            </a:lvl9pPr>
          </a:lstStyle>
          <a:p>
            <a:pPr indent="0" lvl="0" marL="0" rtl="0" algn="r">
              <a:spcBef>
                <a:spcPts val="0"/>
              </a:spcBef>
              <a:spcAft>
                <a:spcPts val="0"/>
              </a:spcAft>
              <a:buNone/>
            </a:pPr>
            <a:fld id="{00000000-1234-1234-1234-123412341234}" type="slidenum">
              <a:rPr lang="ru"/>
              <a:t>‹#›</a:t>
            </a:fld>
            <a:endParaRPr/>
          </a:p>
        </p:txBody>
      </p:sp>
      <p:pic>
        <p:nvPicPr>
          <p:cNvPr id="66" name="Google Shape;66;p15"/>
          <p:cNvPicPr preferRelativeResize="0"/>
          <p:nvPr/>
        </p:nvPicPr>
        <p:blipFill>
          <a:blip r:embed="rId2">
            <a:alphaModFix/>
          </a:blip>
          <a:stretch>
            <a:fillRect/>
          </a:stretch>
        </p:blipFill>
        <p:spPr>
          <a:xfrm>
            <a:off x="0" y="0"/>
            <a:ext cx="9144001" cy="514141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1" name="Shape 71"/>
        <p:cNvGrpSpPr/>
        <p:nvPr/>
      </p:nvGrpSpPr>
      <p:grpSpPr>
        <a:xfrm>
          <a:off x="0" y="0"/>
          <a:ext cx="0" cy="0"/>
          <a:chOff x="0" y="0"/>
          <a:chExt cx="0" cy="0"/>
        </a:xfrm>
      </p:grpSpPr>
      <p:sp>
        <p:nvSpPr>
          <p:cNvPr id="72" name="Google Shape;72;p1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73" name="Google Shape;73;p17"/>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74" name="Google Shape;74;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pic>
        <p:nvPicPr>
          <p:cNvPr id="75" name="Google Shape;75;p17"/>
          <p:cNvPicPr preferRelativeResize="0"/>
          <p:nvPr/>
        </p:nvPicPr>
        <p:blipFill>
          <a:blip r:embed="rId2">
            <a:alphaModFix/>
          </a:blip>
          <a:stretch>
            <a:fillRect/>
          </a:stretch>
        </p:blipFill>
        <p:spPr>
          <a:xfrm>
            <a:off x="0" y="0"/>
            <a:ext cx="9144001" cy="5141413"/>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6" name="Shape 76"/>
        <p:cNvGrpSpPr/>
        <p:nvPr/>
      </p:nvGrpSpPr>
      <p:grpSpPr>
        <a:xfrm>
          <a:off x="0" y="0"/>
          <a:ext cx="0" cy="0"/>
          <a:chOff x="0" y="0"/>
          <a:chExt cx="0" cy="0"/>
        </a:xfrm>
      </p:grpSpPr>
      <p:sp>
        <p:nvSpPr>
          <p:cNvPr id="77" name="Google Shape;77;p1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8" name="Google Shape;78;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9" name="Shape 79"/>
        <p:cNvGrpSpPr/>
        <p:nvPr/>
      </p:nvGrpSpPr>
      <p:grpSpPr>
        <a:xfrm>
          <a:off x="0" y="0"/>
          <a:ext cx="0" cy="0"/>
          <a:chOff x="0" y="0"/>
          <a:chExt cx="0" cy="0"/>
        </a:xfrm>
      </p:grpSpPr>
      <p:sp>
        <p:nvSpPr>
          <p:cNvPr id="80" name="Google Shape;80;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1" name="Google Shape;81;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2" name="Google Shape;82;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3" name="Shape 83"/>
        <p:cNvGrpSpPr/>
        <p:nvPr/>
      </p:nvGrpSpPr>
      <p:grpSpPr>
        <a:xfrm>
          <a:off x="0" y="0"/>
          <a:ext cx="0" cy="0"/>
          <a:chOff x="0" y="0"/>
          <a:chExt cx="0" cy="0"/>
        </a:xfrm>
      </p:grpSpPr>
      <p:sp>
        <p:nvSpPr>
          <p:cNvPr id="84" name="Google Shape;84;p2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5" name="Google Shape;85;p20"/>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20"/>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7" name="Google Shape;87;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8" name="Shape 88"/>
        <p:cNvGrpSpPr/>
        <p:nvPr/>
      </p:nvGrpSpPr>
      <p:grpSpPr>
        <a:xfrm>
          <a:off x="0" y="0"/>
          <a:ext cx="0" cy="0"/>
          <a:chOff x="0" y="0"/>
          <a:chExt cx="0" cy="0"/>
        </a:xfrm>
      </p:grpSpPr>
      <p:sp>
        <p:nvSpPr>
          <p:cNvPr id="89" name="Google Shape;89;p2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0" name="Google Shape;90;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1" name="Shape 91"/>
        <p:cNvGrpSpPr/>
        <p:nvPr/>
      </p:nvGrpSpPr>
      <p:grpSpPr>
        <a:xfrm>
          <a:off x="0" y="0"/>
          <a:ext cx="0" cy="0"/>
          <a:chOff x="0" y="0"/>
          <a:chExt cx="0" cy="0"/>
        </a:xfrm>
      </p:grpSpPr>
      <p:sp>
        <p:nvSpPr>
          <p:cNvPr id="92" name="Google Shape;92;p2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3" name="Google Shape;93;p2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5" name="Shape 95"/>
        <p:cNvGrpSpPr/>
        <p:nvPr/>
      </p:nvGrpSpPr>
      <p:grpSpPr>
        <a:xfrm>
          <a:off x="0" y="0"/>
          <a:ext cx="0" cy="0"/>
          <a:chOff x="0" y="0"/>
          <a:chExt cx="0" cy="0"/>
        </a:xfrm>
      </p:grpSpPr>
      <p:sp>
        <p:nvSpPr>
          <p:cNvPr id="96" name="Google Shape;96;p23"/>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97" name="Google Shape;97;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8" name="Shape 98"/>
        <p:cNvGrpSpPr/>
        <p:nvPr/>
      </p:nvGrpSpPr>
      <p:grpSpPr>
        <a:xfrm>
          <a:off x="0" y="0"/>
          <a:ext cx="0" cy="0"/>
          <a:chOff x="0" y="0"/>
          <a:chExt cx="0" cy="0"/>
        </a:xfrm>
      </p:grpSpPr>
      <p:sp>
        <p:nvSpPr>
          <p:cNvPr id="99" name="Google Shape;99;p2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4"/>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01" name="Google Shape;101;p2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02" name="Google Shape;102;p24"/>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03" name="Google Shape;103;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4" name="Shape 104"/>
        <p:cNvGrpSpPr/>
        <p:nvPr/>
      </p:nvGrpSpPr>
      <p:grpSpPr>
        <a:xfrm>
          <a:off x="0" y="0"/>
          <a:ext cx="0" cy="0"/>
          <a:chOff x="0" y="0"/>
          <a:chExt cx="0" cy="0"/>
        </a:xfrm>
      </p:grpSpPr>
      <p:sp>
        <p:nvSpPr>
          <p:cNvPr id="105" name="Google Shape;105;p25"/>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06" name="Google Shape;106;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7" name="Shape 107"/>
        <p:cNvGrpSpPr/>
        <p:nvPr/>
      </p:nvGrpSpPr>
      <p:grpSpPr>
        <a:xfrm>
          <a:off x="0" y="0"/>
          <a:ext cx="0" cy="0"/>
          <a:chOff x="0" y="0"/>
          <a:chExt cx="0" cy="0"/>
        </a:xfrm>
      </p:grpSpPr>
      <p:sp>
        <p:nvSpPr>
          <p:cNvPr id="108" name="Google Shape;108;p2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09" name="Google Shape;109;p26"/>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10" name="Google Shape;110;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1" name="Shape 111"/>
        <p:cNvGrpSpPr/>
        <p:nvPr/>
      </p:nvGrpSpPr>
      <p:grpSpPr>
        <a:xfrm>
          <a:off x="0" y="0"/>
          <a:ext cx="0" cy="0"/>
          <a:chOff x="0" y="0"/>
          <a:chExt cx="0" cy="0"/>
        </a:xfrm>
      </p:grpSpPr>
      <p:sp>
        <p:nvSpPr>
          <p:cNvPr id="112" name="Google Shape;112;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113" name="Shape 113"/>
        <p:cNvGrpSpPr/>
        <p:nvPr/>
      </p:nvGrpSpPr>
      <p:grpSpPr>
        <a:xfrm>
          <a:off x="0" y="0"/>
          <a:ext cx="0" cy="0"/>
          <a:chOff x="0" y="0"/>
          <a:chExt cx="0" cy="0"/>
        </a:xfrm>
      </p:grpSpPr>
      <p:pic>
        <p:nvPicPr>
          <p:cNvPr id="114" name="Google Shape;114;p28" title="UPD-Animated-Background-NITEC.gif"/>
          <p:cNvPicPr preferRelativeResize="0"/>
          <p:nvPr/>
        </p:nvPicPr>
        <p:blipFill>
          <a:blip r:embed="rId2">
            <a:alphaModFix/>
          </a:blip>
          <a:stretch>
            <a:fillRect/>
          </a:stretch>
        </p:blipFill>
        <p:spPr>
          <a:xfrm>
            <a:off x="0" y="-2375"/>
            <a:ext cx="9144000" cy="5145875"/>
          </a:xfrm>
          <a:prstGeom prst="rect">
            <a:avLst/>
          </a:prstGeom>
          <a:noFill/>
          <a:ln>
            <a:noFill/>
          </a:ln>
        </p:spPr>
      </p:pic>
      <p:pic>
        <p:nvPicPr>
          <p:cNvPr id="115" name="Google Shape;115;p28"/>
          <p:cNvPicPr preferRelativeResize="0"/>
          <p:nvPr/>
        </p:nvPicPr>
        <p:blipFill rotWithShape="1">
          <a:blip r:embed="rId3">
            <a:alphaModFix amt="2000"/>
          </a:blip>
          <a:srcRect b="0" l="1361" r="0" t="1719"/>
          <a:stretch/>
        </p:blipFill>
        <p:spPr>
          <a:xfrm>
            <a:off x="0" y="0"/>
            <a:ext cx="6545249" cy="5071402"/>
          </a:xfrm>
          <a:prstGeom prst="rect">
            <a:avLst/>
          </a:prstGeom>
          <a:noFill/>
          <a:ln>
            <a:noFill/>
          </a:ln>
        </p:spPr>
      </p:pic>
      <p:sp>
        <p:nvSpPr>
          <p:cNvPr id="116" name="Google Shape;116;p28"/>
          <p:cNvSpPr txBox="1"/>
          <p:nvPr>
            <p:ph type="title"/>
          </p:nvPr>
        </p:nvSpPr>
        <p:spPr>
          <a:xfrm>
            <a:off x="238125" y="1"/>
            <a:ext cx="7938000" cy="530100"/>
          </a:xfrm>
          <a:prstGeom prst="rect">
            <a:avLst/>
          </a:prstGeom>
          <a:noFill/>
          <a:ln>
            <a:noFill/>
          </a:ln>
        </p:spPr>
        <p:txBody>
          <a:bodyPr anchorCtr="0" anchor="ctr" bIns="0" lIns="0" spcFirstLastPara="1" rIns="0" wrap="square" tIns="0">
            <a:noAutofit/>
          </a:bodyPr>
          <a:lstStyle>
            <a:lvl1pPr lvl="0" marR="0" algn="l">
              <a:lnSpc>
                <a:spcPct val="100000"/>
              </a:lnSpc>
              <a:spcBef>
                <a:spcPts val="0"/>
              </a:spcBef>
              <a:spcAft>
                <a:spcPts val="0"/>
              </a:spcAft>
              <a:buClr>
                <a:schemeClr val="lt1"/>
              </a:buClr>
              <a:buSzPts val="1400"/>
              <a:buFont typeface="Montserrat"/>
              <a:buNone/>
              <a:defRPr i="0" sz="1400" u="none" cap="none" strike="noStrike">
                <a:solidFill>
                  <a:schemeClr val="lt1"/>
                </a:solidFill>
                <a:latin typeface="Montserrat"/>
                <a:ea typeface="Montserrat"/>
                <a:cs typeface="Montserrat"/>
                <a:sym typeface="Montserrat"/>
              </a:defRPr>
            </a:lvl1pPr>
            <a:lvl2pPr lvl="1"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2pPr>
            <a:lvl3pPr lvl="2"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3pPr>
            <a:lvl4pPr lvl="3"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4pPr>
            <a:lvl5pPr lvl="4"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9pPr>
          </a:lstStyle>
          <a:p/>
        </p:txBody>
      </p:sp>
      <p:cxnSp>
        <p:nvCxnSpPr>
          <p:cNvPr id="117" name="Google Shape;117;p28"/>
          <p:cNvCxnSpPr/>
          <p:nvPr/>
        </p:nvCxnSpPr>
        <p:spPr>
          <a:xfrm>
            <a:off x="0" y="529926"/>
            <a:ext cx="9144000" cy="0"/>
          </a:xfrm>
          <a:prstGeom prst="straightConnector1">
            <a:avLst/>
          </a:prstGeom>
          <a:noFill/>
          <a:ln cap="flat" cmpd="sng" w="9525">
            <a:solidFill>
              <a:schemeClr val="lt1"/>
            </a:solidFill>
            <a:prstDash val="solid"/>
            <a:miter lim="800000"/>
            <a:headEnd len="sm" w="sm" type="none"/>
            <a:tailEnd len="sm" w="sm" type="none"/>
          </a:ln>
        </p:spPr>
      </p:cxnSp>
      <p:sp>
        <p:nvSpPr>
          <p:cNvPr id="118" name="Google Shape;118;p28"/>
          <p:cNvSpPr txBox="1"/>
          <p:nvPr/>
        </p:nvSpPr>
        <p:spPr>
          <a:xfrm>
            <a:off x="8565708" y="4906725"/>
            <a:ext cx="342600" cy="170100"/>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i="0" lang="ru" sz="800" u="none" cap="none" strike="noStrike">
                <a:solidFill>
                  <a:schemeClr val="lt1"/>
                </a:solidFill>
                <a:latin typeface="Montserrat"/>
                <a:ea typeface="Montserrat"/>
                <a:cs typeface="Montserrat"/>
                <a:sym typeface="Montserrat"/>
              </a:rPr>
              <a:t>‹#›</a:t>
            </a:fld>
            <a:endParaRPr i="0" sz="800" u="none" cap="none" strike="noStrike">
              <a:solidFill>
                <a:schemeClr val="lt1"/>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2">
    <p:spTree>
      <p:nvGrpSpPr>
        <p:cNvPr id="119" name="Shape 119"/>
        <p:cNvGrpSpPr/>
        <p:nvPr/>
      </p:nvGrpSpPr>
      <p:grpSpPr>
        <a:xfrm>
          <a:off x="0" y="0"/>
          <a:ext cx="0" cy="0"/>
          <a:chOff x="0" y="0"/>
          <a:chExt cx="0" cy="0"/>
        </a:xfrm>
      </p:grpSpPr>
      <p:pic>
        <p:nvPicPr>
          <p:cNvPr id="120" name="Google Shape;120;p29" title="UPD-Animated-Background-NITEC.gif"/>
          <p:cNvPicPr preferRelativeResize="0"/>
          <p:nvPr/>
        </p:nvPicPr>
        <p:blipFill>
          <a:blip r:embed="rId2">
            <a:alphaModFix/>
          </a:blip>
          <a:stretch>
            <a:fillRect/>
          </a:stretch>
        </p:blipFill>
        <p:spPr>
          <a:xfrm>
            <a:off x="0" y="-2375"/>
            <a:ext cx="9144000" cy="5145875"/>
          </a:xfrm>
          <a:prstGeom prst="rect">
            <a:avLst/>
          </a:prstGeom>
          <a:noFill/>
          <a:ln>
            <a:noFill/>
          </a:ln>
        </p:spPr>
      </p:pic>
      <p:pic>
        <p:nvPicPr>
          <p:cNvPr id="121" name="Google Shape;121;p29"/>
          <p:cNvPicPr preferRelativeResize="0"/>
          <p:nvPr/>
        </p:nvPicPr>
        <p:blipFill rotWithShape="1">
          <a:blip r:embed="rId3">
            <a:alphaModFix amt="2000"/>
          </a:blip>
          <a:srcRect b="0" l="1361" r="0" t="1719"/>
          <a:stretch/>
        </p:blipFill>
        <p:spPr>
          <a:xfrm>
            <a:off x="0" y="0"/>
            <a:ext cx="6545249" cy="5071402"/>
          </a:xfrm>
          <a:prstGeom prst="rect">
            <a:avLst/>
          </a:prstGeom>
          <a:noFill/>
          <a:ln>
            <a:noFill/>
          </a:ln>
        </p:spPr>
      </p:pic>
      <p:sp>
        <p:nvSpPr>
          <p:cNvPr id="122" name="Google Shape;122;p29"/>
          <p:cNvSpPr txBox="1"/>
          <p:nvPr>
            <p:ph type="title"/>
          </p:nvPr>
        </p:nvSpPr>
        <p:spPr>
          <a:xfrm>
            <a:off x="238125" y="1"/>
            <a:ext cx="7938000" cy="530100"/>
          </a:xfrm>
          <a:prstGeom prst="rect">
            <a:avLst/>
          </a:prstGeom>
          <a:noFill/>
          <a:ln>
            <a:noFill/>
          </a:ln>
        </p:spPr>
        <p:txBody>
          <a:bodyPr anchorCtr="0" anchor="ctr" bIns="0" lIns="0" spcFirstLastPara="1" rIns="0" wrap="square" tIns="0">
            <a:noAutofit/>
          </a:bodyPr>
          <a:lstStyle>
            <a:lvl1pPr lvl="0" marR="0" algn="l">
              <a:lnSpc>
                <a:spcPct val="100000"/>
              </a:lnSpc>
              <a:spcBef>
                <a:spcPts val="0"/>
              </a:spcBef>
              <a:spcAft>
                <a:spcPts val="0"/>
              </a:spcAft>
              <a:buClr>
                <a:schemeClr val="lt1"/>
              </a:buClr>
              <a:buSzPts val="1400"/>
              <a:buFont typeface="Montserrat"/>
              <a:buNone/>
              <a:defRPr i="0" sz="1400" u="none" cap="none" strike="noStrike">
                <a:solidFill>
                  <a:schemeClr val="lt1"/>
                </a:solidFill>
                <a:latin typeface="Montserrat"/>
                <a:ea typeface="Montserrat"/>
                <a:cs typeface="Montserrat"/>
                <a:sym typeface="Montserrat"/>
              </a:defRPr>
            </a:lvl1pPr>
            <a:lvl2pPr lvl="1"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2pPr>
            <a:lvl3pPr lvl="2"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3pPr>
            <a:lvl4pPr lvl="3"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4pPr>
            <a:lvl5pPr lvl="4"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1100"/>
              <a:buFont typeface="Arial"/>
              <a:buNone/>
              <a:defRPr b="0" i="0" sz="1400" u="none" cap="none" strike="noStrike">
                <a:solidFill>
                  <a:schemeClr val="lt1"/>
                </a:solidFill>
                <a:latin typeface="Arial"/>
                <a:ea typeface="Arial"/>
                <a:cs typeface="Arial"/>
                <a:sym typeface="Arial"/>
              </a:defRPr>
            </a:lvl9pPr>
          </a:lstStyle>
          <a:p/>
        </p:txBody>
      </p:sp>
      <p:cxnSp>
        <p:nvCxnSpPr>
          <p:cNvPr id="123" name="Google Shape;123;p29"/>
          <p:cNvCxnSpPr/>
          <p:nvPr/>
        </p:nvCxnSpPr>
        <p:spPr>
          <a:xfrm>
            <a:off x="0" y="529926"/>
            <a:ext cx="9144000" cy="0"/>
          </a:xfrm>
          <a:prstGeom prst="straightConnector1">
            <a:avLst/>
          </a:prstGeom>
          <a:noFill/>
          <a:ln cap="flat" cmpd="sng" w="4775">
            <a:solidFill>
              <a:schemeClr val="lt1"/>
            </a:solidFill>
            <a:prstDash val="solid"/>
            <a:miter lim="800000"/>
            <a:headEnd len="sm" w="sm" type="none"/>
            <a:tailEnd len="sm" w="sm" type="none"/>
          </a:ln>
        </p:spPr>
      </p:cxnSp>
      <p:sp>
        <p:nvSpPr>
          <p:cNvPr id="124" name="Google Shape;124;p29"/>
          <p:cNvSpPr txBox="1"/>
          <p:nvPr/>
        </p:nvSpPr>
        <p:spPr>
          <a:xfrm>
            <a:off x="8565708" y="4906725"/>
            <a:ext cx="342600" cy="170100"/>
          </a:xfrm>
          <a:prstGeom prst="rect">
            <a:avLst/>
          </a:prstGeom>
          <a:noFill/>
          <a:ln>
            <a:noFill/>
          </a:ln>
        </p:spPr>
        <p:txBody>
          <a:bodyPr anchorCtr="0" anchor="ctr" bIns="0" lIns="0" spcFirstLastPara="1" rIns="0" wrap="square" tIns="0">
            <a:noAutofit/>
          </a:bodyPr>
          <a:lstStyle/>
          <a:p>
            <a:pPr indent="0" lvl="0" marL="0" marR="0" rtl="0" algn="r">
              <a:lnSpc>
                <a:spcPct val="100000"/>
              </a:lnSpc>
              <a:spcBef>
                <a:spcPts val="0"/>
              </a:spcBef>
              <a:spcAft>
                <a:spcPts val="0"/>
              </a:spcAft>
              <a:buClr>
                <a:srgbClr val="000000"/>
              </a:buClr>
              <a:buSzPts val="900"/>
              <a:buFont typeface="Arial"/>
              <a:buNone/>
            </a:pPr>
            <a:fld id="{00000000-1234-1234-1234-123412341234}" type="slidenum">
              <a:rPr i="0" lang="ru" sz="800" u="none" cap="none" strike="noStrike">
                <a:solidFill>
                  <a:schemeClr val="lt1"/>
                </a:solidFill>
                <a:latin typeface="Montserrat"/>
                <a:ea typeface="Montserrat"/>
                <a:cs typeface="Montserrat"/>
                <a:sym typeface="Montserrat"/>
              </a:rPr>
              <a:t>‹#›</a:t>
            </a:fld>
            <a:endParaRPr i="0" sz="800" u="none" cap="none" strike="noStrike">
              <a:solidFill>
                <a:schemeClr val="lt1"/>
              </a:solidFill>
              <a:latin typeface="Montserrat"/>
              <a:ea typeface="Montserrat"/>
              <a:cs typeface="Montserrat"/>
              <a:sym typeface="Montserra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7" name="Shape 67"/>
        <p:cNvGrpSpPr/>
        <p:nvPr/>
      </p:nvGrpSpPr>
      <p:grpSpPr>
        <a:xfrm>
          <a:off x="0" y="0"/>
          <a:ext cx="0" cy="0"/>
          <a:chOff x="0" y="0"/>
          <a:chExt cx="0" cy="0"/>
        </a:xfrm>
      </p:grpSpPr>
      <p:sp>
        <p:nvSpPr>
          <p:cNvPr id="68" name="Google Shape;68;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69" name="Google Shape;69;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70" name="Google Shape;70;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37.gif"/><Relationship Id="rId4" Type="http://schemas.openxmlformats.org/officeDocument/2006/relationships/image" Target="../media/image32.png"/><Relationship Id="rId5" Type="http://schemas.openxmlformats.org/officeDocument/2006/relationships/image" Target="../media/image31.png"/><Relationship Id="rId6"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png"/><Relationship Id="rId6" Type="http://schemas.openxmlformats.org/officeDocument/2006/relationships/image" Target="../media/image22.gif"/><Relationship Id="rId7"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28.png"/><Relationship Id="rId6" Type="http://schemas.openxmlformats.org/officeDocument/2006/relationships/image" Target="../media/image14.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16.png"/><Relationship Id="rId6" Type="http://schemas.openxmlformats.org/officeDocument/2006/relationships/hyperlink" Target="http://drive.google.com/file/d/13y410X46AvOP9zvZtZMMPY4Ufre8hZ1d/view" TargetMode="External"/><Relationship Id="rId7" Type="http://schemas.openxmlformats.org/officeDocument/2006/relationships/image" Target="../media/image2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36.gif"/><Relationship Id="rId5" Type="http://schemas.openxmlformats.org/officeDocument/2006/relationships/image" Target="../media/image5.png"/><Relationship Id="rId6"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7.png"/><Relationship Id="rId5" Type="http://schemas.openxmlformats.org/officeDocument/2006/relationships/hyperlink" Target="http://drive.google.com/file/d/1ZUUEFr0V0ZZ7wcmVbNt6WvODXl788Sry/view" TargetMode="External"/><Relationship Id="rId6" Type="http://schemas.openxmlformats.org/officeDocument/2006/relationships/image" Target="../media/image2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37.gif"/><Relationship Id="rId4" Type="http://schemas.openxmlformats.org/officeDocument/2006/relationships/image" Target="../media/image32.png"/><Relationship Id="rId5" Type="http://schemas.openxmlformats.org/officeDocument/2006/relationships/hyperlink" Target="http://drive.google.com/file/d/1MX811TC3GMUJKptQDdfOkhs_PUW9PXyk/view" TargetMode="External"/><Relationship Id="rId6" Type="http://schemas.openxmlformats.org/officeDocument/2006/relationships/image" Target="../media/image30.jpg"/><Relationship Id="rId7"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3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37.gif"/><Relationship Id="rId4" Type="http://schemas.openxmlformats.org/officeDocument/2006/relationships/image" Target="../media/image32.png"/><Relationship Id="rId5" Type="http://schemas.openxmlformats.org/officeDocument/2006/relationships/image" Target="../media/image27.png"/><Relationship Id="rId6"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id="129" name="Google Shape;129;p30"/>
          <p:cNvPicPr preferRelativeResize="0"/>
          <p:nvPr/>
        </p:nvPicPr>
        <p:blipFill>
          <a:blip r:embed="rId3">
            <a:alphaModFix/>
          </a:blip>
          <a:stretch>
            <a:fillRect/>
          </a:stretch>
        </p:blipFill>
        <p:spPr>
          <a:xfrm>
            <a:off x="0" y="0"/>
            <a:ext cx="9144001" cy="514141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90" name="Shape 290"/>
        <p:cNvGrpSpPr/>
        <p:nvPr/>
      </p:nvGrpSpPr>
      <p:grpSpPr>
        <a:xfrm>
          <a:off x="0" y="0"/>
          <a:ext cx="0" cy="0"/>
          <a:chOff x="0" y="0"/>
          <a:chExt cx="0" cy="0"/>
        </a:xfrm>
      </p:grpSpPr>
      <p:cxnSp>
        <p:nvCxnSpPr>
          <p:cNvPr id="291" name="Google Shape;291;p39"/>
          <p:cNvCxnSpPr/>
          <p:nvPr/>
        </p:nvCxnSpPr>
        <p:spPr>
          <a:xfrm>
            <a:off x="0" y="529926"/>
            <a:ext cx="9144000" cy="0"/>
          </a:xfrm>
          <a:prstGeom prst="straightConnector1">
            <a:avLst/>
          </a:prstGeom>
          <a:noFill/>
          <a:ln cap="flat" cmpd="sng" w="4775">
            <a:solidFill>
              <a:srgbClr val="4378A6"/>
            </a:solidFill>
            <a:prstDash val="solid"/>
            <a:miter lim="800000"/>
            <a:headEnd len="sm" w="sm" type="none"/>
            <a:tailEnd len="sm" w="sm" type="none"/>
          </a:ln>
        </p:spPr>
      </p:cxnSp>
      <p:sp>
        <p:nvSpPr>
          <p:cNvPr id="292" name="Google Shape;292;p39"/>
          <p:cNvSpPr txBox="1"/>
          <p:nvPr/>
        </p:nvSpPr>
        <p:spPr>
          <a:xfrm>
            <a:off x="2442900" y="50850"/>
            <a:ext cx="4734000" cy="442800"/>
          </a:xfrm>
          <a:prstGeom prst="rect">
            <a:avLst/>
          </a:prstGeom>
          <a:noFill/>
          <a:ln>
            <a:noFill/>
          </a:ln>
        </p:spPr>
        <p:txBody>
          <a:bodyPr anchorCtr="0" anchor="ctr" bIns="45725" lIns="45725" spcFirstLastPara="1" rIns="45725" wrap="square" tIns="45725">
            <a:noAutofit/>
          </a:bodyPr>
          <a:lstStyle/>
          <a:p>
            <a:pPr indent="0" lvl="0" marL="0" rtl="0" algn="ctr">
              <a:lnSpc>
                <a:spcPct val="80000"/>
              </a:lnSpc>
              <a:spcBef>
                <a:spcPts val="0"/>
              </a:spcBef>
              <a:spcAft>
                <a:spcPts val="0"/>
              </a:spcAft>
              <a:buClr>
                <a:srgbClr val="000000"/>
              </a:buClr>
              <a:buSzPts val="1200"/>
              <a:buFont typeface="Arial"/>
              <a:buNone/>
            </a:pPr>
            <a:r>
              <a:rPr lang="ru">
                <a:solidFill>
                  <a:schemeClr val="lt1"/>
                </a:solidFill>
                <a:latin typeface="Montserrat"/>
                <a:ea typeface="Montserrat"/>
                <a:cs typeface="Montserrat"/>
                <a:sym typeface="Montserrat"/>
              </a:rPr>
              <a:t>Decision Support System</a:t>
            </a:r>
            <a:endParaRPr>
              <a:solidFill>
                <a:schemeClr val="lt1"/>
              </a:solidFill>
              <a:latin typeface="Montserrat"/>
              <a:ea typeface="Montserrat"/>
              <a:cs typeface="Montserrat"/>
              <a:sym typeface="Montserrat"/>
            </a:endParaRPr>
          </a:p>
        </p:txBody>
      </p:sp>
      <p:pic>
        <p:nvPicPr>
          <p:cNvPr id="293" name="Google Shape;293;p39"/>
          <p:cNvPicPr preferRelativeResize="0"/>
          <p:nvPr/>
        </p:nvPicPr>
        <p:blipFill rotWithShape="1">
          <a:blip r:embed="rId4">
            <a:alphaModFix/>
          </a:blip>
          <a:srcRect b="0" l="0" r="0" t="0"/>
          <a:stretch/>
        </p:blipFill>
        <p:spPr>
          <a:xfrm>
            <a:off x="238125" y="163613"/>
            <a:ext cx="730365" cy="202876"/>
          </a:xfrm>
          <a:prstGeom prst="rect">
            <a:avLst/>
          </a:prstGeom>
          <a:noFill/>
          <a:ln>
            <a:noFill/>
          </a:ln>
        </p:spPr>
      </p:pic>
      <p:pic>
        <p:nvPicPr>
          <p:cNvPr id="294" name="Google Shape;294;p39"/>
          <p:cNvPicPr preferRelativeResize="0"/>
          <p:nvPr/>
        </p:nvPicPr>
        <p:blipFill>
          <a:blip r:embed="rId5">
            <a:alphaModFix/>
          </a:blip>
          <a:stretch>
            <a:fillRect/>
          </a:stretch>
        </p:blipFill>
        <p:spPr>
          <a:xfrm>
            <a:off x="152400" y="646050"/>
            <a:ext cx="8839200" cy="4309500"/>
          </a:xfrm>
          <a:prstGeom prst="roundRect">
            <a:avLst>
              <a:gd fmla="val 3242" name="adj"/>
            </a:avLst>
          </a:prstGeom>
          <a:noFill/>
          <a:ln>
            <a:noFill/>
          </a:ln>
        </p:spPr>
      </p:pic>
      <p:pic>
        <p:nvPicPr>
          <p:cNvPr id="295" name="Google Shape;295;p39"/>
          <p:cNvPicPr preferRelativeResize="0"/>
          <p:nvPr/>
        </p:nvPicPr>
        <p:blipFill>
          <a:blip r:embed="rId6">
            <a:alphaModFix/>
          </a:blip>
          <a:stretch>
            <a:fillRect/>
          </a:stretch>
        </p:blipFill>
        <p:spPr>
          <a:xfrm>
            <a:off x="7839783" y="109375"/>
            <a:ext cx="1068088" cy="3113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31"/>
          <p:cNvPicPr preferRelativeResize="0"/>
          <p:nvPr/>
        </p:nvPicPr>
        <p:blipFill>
          <a:blip r:embed="rId3">
            <a:alphaModFix/>
          </a:blip>
          <a:stretch>
            <a:fillRect/>
          </a:stretch>
        </p:blipFill>
        <p:spPr>
          <a:xfrm>
            <a:off x="7839783" y="109375"/>
            <a:ext cx="1068088" cy="311350"/>
          </a:xfrm>
          <a:prstGeom prst="rect">
            <a:avLst/>
          </a:prstGeom>
          <a:noFill/>
          <a:ln>
            <a:noFill/>
          </a:ln>
        </p:spPr>
      </p:pic>
      <p:cxnSp>
        <p:nvCxnSpPr>
          <p:cNvPr id="135" name="Google Shape;135;p31"/>
          <p:cNvCxnSpPr/>
          <p:nvPr/>
        </p:nvCxnSpPr>
        <p:spPr>
          <a:xfrm>
            <a:off x="23975" y="518300"/>
            <a:ext cx="9102900" cy="0"/>
          </a:xfrm>
          <a:prstGeom prst="straightConnector1">
            <a:avLst/>
          </a:prstGeom>
          <a:noFill/>
          <a:ln cap="flat" cmpd="sng" w="9525">
            <a:solidFill>
              <a:schemeClr val="lt1"/>
            </a:solidFill>
            <a:prstDash val="solid"/>
            <a:round/>
            <a:headEnd len="med" w="med" type="none"/>
            <a:tailEnd len="med" w="med" type="none"/>
          </a:ln>
        </p:spPr>
      </p:cxnSp>
      <p:sp>
        <p:nvSpPr>
          <p:cNvPr id="136" name="Google Shape;136;p31"/>
          <p:cNvSpPr txBox="1"/>
          <p:nvPr/>
        </p:nvSpPr>
        <p:spPr>
          <a:xfrm>
            <a:off x="2947791" y="109350"/>
            <a:ext cx="3570300" cy="3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u">
                <a:solidFill>
                  <a:srgbClr val="FFFFFF"/>
                </a:solidFill>
                <a:latin typeface="Montserrat"/>
                <a:ea typeface="Montserrat"/>
                <a:cs typeface="Montserrat"/>
                <a:sym typeface="Montserrat"/>
              </a:rPr>
              <a:t>National AI Platform</a:t>
            </a:r>
            <a:endParaRPr>
              <a:solidFill>
                <a:srgbClr val="FFFFFF"/>
              </a:solidFill>
              <a:latin typeface="Montserrat"/>
              <a:ea typeface="Montserrat"/>
              <a:cs typeface="Montserrat"/>
              <a:sym typeface="Montserrat"/>
            </a:endParaRPr>
          </a:p>
        </p:txBody>
      </p:sp>
      <p:sp>
        <p:nvSpPr>
          <p:cNvPr id="137" name="Google Shape;137;p31"/>
          <p:cNvSpPr/>
          <p:nvPr/>
        </p:nvSpPr>
        <p:spPr>
          <a:xfrm>
            <a:off x="411400" y="828650"/>
            <a:ext cx="6153600" cy="875100"/>
          </a:xfrm>
          <a:prstGeom prst="roundRect">
            <a:avLst>
              <a:gd fmla="val 0" name="adj"/>
            </a:avLst>
          </a:prstGeom>
          <a:solidFill>
            <a:srgbClr val="FFFFFF">
              <a:alpha val="14510"/>
            </a:srgbClr>
          </a:solidFill>
          <a:ln cap="flat" cmpd="sng" w="10025">
            <a:solidFill>
              <a:srgbClr val="EDD9B1"/>
            </a:solidFill>
            <a:prstDash val="solid"/>
            <a:round/>
            <a:headEnd len="sm" w="sm" type="none"/>
            <a:tailEnd len="sm" w="sm" type="none"/>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373"/>
              <a:buFont typeface="Arial"/>
              <a:buNone/>
            </a:pPr>
            <a:r>
              <a:t/>
            </a:r>
            <a:endParaRPr b="0" i="0" sz="371" u="none" cap="none" strike="noStrike">
              <a:solidFill>
                <a:srgbClr val="007AF0"/>
              </a:solidFill>
              <a:latin typeface="Montserrat Medium"/>
              <a:ea typeface="Montserrat Medium"/>
              <a:cs typeface="Montserrat Medium"/>
              <a:sym typeface="Montserrat Medium"/>
            </a:endParaRPr>
          </a:p>
        </p:txBody>
      </p:sp>
      <p:sp>
        <p:nvSpPr>
          <p:cNvPr id="138" name="Google Shape;138;p31"/>
          <p:cNvSpPr/>
          <p:nvPr/>
        </p:nvSpPr>
        <p:spPr>
          <a:xfrm>
            <a:off x="411400" y="1803471"/>
            <a:ext cx="6153600" cy="1138800"/>
          </a:xfrm>
          <a:prstGeom prst="roundRect">
            <a:avLst>
              <a:gd fmla="val 0" name="adj"/>
            </a:avLst>
          </a:prstGeom>
          <a:solidFill>
            <a:srgbClr val="FFFFFF">
              <a:alpha val="14510"/>
            </a:srgbClr>
          </a:solidFill>
          <a:ln cap="flat" cmpd="sng" w="10025">
            <a:solidFill>
              <a:srgbClr val="007AF0"/>
            </a:solidFill>
            <a:prstDash val="lgDash"/>
            <a:round/>
            <a:headEnd len="sm" w="sm" type="none"/>
            <a:tailEnd len="sm" w="sm" type="none"/>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373"/>
              <a:buFont typeface="Arial"/>
              <a:buNone/>
            </a:pPr>
            <a:r>
              <a:t/>
            </a:r>
            <a:endParaRPr b="0" i="0" sz="371" u="none" cap="none" strike="noStrike">
              <a:solidFill>
                <a:srgbClr val="007AF0"/>
              </a:solidFill>
              <a:latin typeface="Montserrat Medium"/>
              <a:ea typeface="Montserrat Medium"/>
              <a:cs typeface="Montserrat Medium"/>
              <a:sym typeface="Montserrat Medium"/>
            </a:endParaRPr>
          </a:p>
        </p:txBody>
      </p:sp>
      <p:sp>
        <p:nvSpPr>
          <p:cNvPr id="139" name="Google Shape;139;p31"/>
          <p:cNvSpPr txBox="1"/>
          <p:nvPr/>
        </p:nvSpPr>
        <p:spPr>
          <a:xfrm>
            <a:off x="1512883" y="828650"/>
            <a:ext cx="5051100" cy="875100"/>
          </a:xfrm>
          <a:prstGeom prst="rect">
            <a:avLst/>
          </a:prstGeom>
          <a:noFill/>
          <a:ln>
            <a:noFill/>
          </a:ln>
        </p:spPr>
        <p:txBody>
          <a:bodyPr anchorCtr="0" anchor="ctr" bIns="87050" lIns="87050" spcFirstLastPara="1" rIns="87050" wrap="square" tIns="87050">
            <a:normAutofit/>
          </a:bodyPr>
          <a:lstStyle/>
          <a:p>
            <a:pPr indent="0" lvl="0" marL="0" marR="0" rtl="0" algn="l">
              <a:lnSpc>
                <a:spcPct val="100000"/>
              </a:lnSpc>
              <a:spcBef>
                <a:spcPts val="0"/>
              </a:spcBef>
              <a:spcAft>
                <a:spcPts val="0"/>
              </a:spcAft>
              <a:buClr>
                <a:srgbClr val="000000"/>
              </a:buClr>
              <a:buSzPts val="1304"/>
              <a:buFont typeface="Arial"/>
              <a:buNone/>
            </a:pPr>
            <a:r>
              <a:rPr b="1" i="0" lang="ru" sz="1302" u="none" cap="none" strike="noStrike">
                <a:solidFill>
                  <a:srgbClr val="FFFFFF"/>
                </a:solidFill>
                <a:latin typeface="Montserrat"/>
                <a:ea typeface="Montserrat"/>
                <a:cs typeface="Montserrat"/>
                <a:sym typeface="Montserrat"/>
              </a:rPr>
              <a:t>National AI Platform</a:t>
            </a:r>
            <a:endParaRPr b="0" i="0" sz="1302" u="none" cap="none" strike="noStrike">
              <a:solidFill>
                <a:srgbClr val="FFFFFF"/>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304"/>
              <a:buFont typeface="Arial"/>
              <a:buNone/>
            </a:pPr>
            <a:r>
              <a:rPr b="0" i="0" lang="ru" sz="1302" u="none" cap="none" strike="noStrike">
                <a:solidFill>
                  <a:srgbClr val="FFFFFF"/>
                </a:solidFill>
                <a:latin typeface="Montserrat"/>
                <a:ea typeface="Montserrat"/>
                <a:cs typeface="Montserrat"/>
                <a:sym typeface="Montserrat"/>
              </a:rPr>
              <a:t>factory for creating AI agents</a:t>
            </a:r>
            <a:endParaRPr b="0" i="0" sz="1302" u="none" cap="none" strike="noStrike">
              <a:solidFill>
                <a:srgbClr val="FFFFFF"/>
              </a:solidFill>
              <a:latin typeface="Montserrat"/>
              <a:ea typeface="Montserrat"/>
              <a:cs typeface="Montserrat"/>
              <a:sym typeface="Montserrat"/>
            </a:endParaRPr>
          </a:p>
        </p:txBody>
      </p:sp>
      <p:sp>
        <p:nvSpPr>
          <p:cNvPr id="140" name="Google Shape;140;p31"/>
          <p:cNvSpPr txBox="1"/>
          <p:nvPr/>
        </p:nvSpPr>
        <p:spPr>
          <a:xfrm>
            <a:off x="493131" y="1849368"/>
            <a:ext cx="6071700" cy="1026900"/>
          </a:xfrm>
          <a:prstGeom prst="rect">
            <a:avLst/>
          </a:prstGeom>
          <a:noFill/>
          <a:ln>
            <a:noFill/>
          </a:ln>
        </p:spPr>
        <p:txBody>
          <a:bodyPr anchorCtr="0" anchor="ctr" bIns="87050" lIns="87050" spcFirstLastPara="1" rIns="87050" wrap="square" tIns="87050">
            <a:normAutofit lnSpcReduction="10000"/>
          </a:bodyPr>
          <a:lstStyle/>
          <a:p>
            <a:pPr indent="0" lvl="0" marL="0" marR="0" rtl="0" algn="l">
              <a:lnSpc>
                <a:spcPct val="100000"/>
              </a:lnSpc>
              <a:spcBef>
                <a:spcPts val="0"/>
              </a:spcBef>
              <a:spcAft>
                <a:spcPts val="0"/>
              </a:spcAft>
              <a:buClr>
                <a:srgbClr val="000000"/>
              </a:buClr>
              <a:buSzPts val="1304"/>
              <a:buFont typeface="Arial"/>
              <a:buNone/>
            </a:pPr>
            <a:r>
              <a:rPr b="1" i="0" lang="ru" sz="1302" u="none" cap="none" strike="noStrike">
                <a:solidFill>
                  <a:srgbClr val="FFFFFF"/>
                </a:solidFill>
                <a:latin typeface="Montserrat"/>
                <a:ea typeface="Montserrat"/>
                <a:cs typeface="Montserrat"/>
                <a:sym typeface="Montserrat"/>
              </a:rPr>
              <a:t>Advantages:</a:t>
            </a:r>
            <a:endParaRPr b="1" i="0" sz="1302" u="none" cap="none" strike="noStrike">
              <a:solidFill>
                <a:srgbClr val="FFFFFF"/>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745"/>
              <a:buFont typeface="Arial"/>
              <a:buNone/>
            </a:pPr>
            <a:r>
              <a:t/>
            </a:r>
            <a:endParaRPr b="0" i="0" sz="744" u="none" cap="none" strike="noStrike">
              <a:solidFill>
                <a:srgbClr val="FFFFFF"/>
              </a:solidFill>
              <a:latin typeface="Montserrat"/>
              <a:ea typeface="Montserrat"/>
              <a:cs typeface="Montserrat"/>
              <a:sym typeface="Montserrat"/>
            </a:endParaRPr>
          </a:p>
          <a:p>
            <a:pPr indent="0" lvl="0" marL="106410" marR="0" rtl="0" algn="l">
              <a:lnSpc>
                <a:spcPct val="100000"/>
              </a:lnSpc>
              <a:spcBef>
                <a:spcPts val="0"/>
              </a:spcBef>
              <a:spcAft>
                <a:spcPts val="0"/>
              </a:spcAft>
              <a:buClr>
                <a:srgbClr val="000000"/>
              </a:buClr>
              <a:buSzPts val="1210"/>
              <a:buFont typeface="Arial"/>
              <a:buNone/>
            </a:pPr>
            <a:r>
              <a:rPr lang="ru" sz="1210">
                <a:solidFill>
                  <a:srgbClr val="FFFFFF"/>
                </a:solidFill>
                <a:latin typeface="Montserrat"/>
                <a:ea typeface="Montserrat"/>
                <a:cs typeface="Montserrat"/>
                <a:sym typeface="Montserrat"/>
              </a:rPr>
              <a:t>Closed secure network</a:t>
            </a:r>
            <a:endParaRPr sz="1210">
              <a:solidFill>
                <a:srgbClr val="FFFFFF"/>
              </a:solidFill>
              <a:latin typeface="Montserrat"/>
              <a:ea typeface="Montserrat"/>
              <a:cs typeface="Montserrat"/>
              <a:sym typeface="Montserrat"/>
            </a:endParaRPr>
          </a:p>
          <a:p>
            <a:pPr indent="0" lvl="0" marL="106410" marR="0" rtl="0" algn="l">
              <a:lnSpc>
                <a:spcPct val="100000"/>
              </a:lnSpc>
              <a:spcBef>
                <a:spcPts val="0"/>
              </a:spcBef>
              <a:spcAft>
                <a:spcPts val="0"/>
              </a:spcAft>
              <a:buClr>
                <a:srgbClr val="000000"/>
              </a:buClr>
              <a:buSzPts val="1210"/>
              <a:buFont typeface="Arial"/>
              <a:buNone/>
            </a:pPr>
            <a:r>
              <a:rPr lang="ru" sz="1210">
                <a:solidFill>
                  <a:srgbClr val="FFFFFF"/>
                </a:solidFill>
                <a:latin typeface="Montserrat"/>
                <a:ea typeface="Montserrat"/>
                <a:cs typeface="Montserrat"/>
                <a:sym typeface="Montserrat"/>
              </a:rPr>
              <a:t>Access to a supercomputer/LLM as a service</a:t>
            </a:r>
            <a:endParaRPr sz="1210">
              <a:solidFill>
                <a:srgbClr val="FFFFFF"/>
              </a:solidFill>
              <a:latin typeface="Montserrat"/>
              <a:ea typeface="Montserrat"/>
              <a:cs typeface="Montserrat"/>
              <a:sym typeface="Montserrat"/>
            </a:endParaRPr>
          </a:p>
          <a:p>
            <a:pPr indent="0" lvl="0" marL="106410" marR="0" rtl="0" algn="l">
              <a:lnSpc>
                <a:spcPct val="100000"/>
              </a:lnSpc>
              <a:spcBef>
                <a:spcPts val="0"/>
              </a:spcBef>
              <a:spcAft>
                <a:spcPts val="0"/>
              </a:spcAft>
              <a:buClr>
                <a:srgbClr val="000000"/>
              </a:buClr>
              <a:buSzPts val="1210"/>
              <a:buFont typeface="Arial"/>
              <a:buNone/>
            </a:pPr>
            <a:r>
              <a:rPr lang="ru" sz="1210">
                <a:solidFill>
                  <a:srgbClr val="FFFFFF"/>
                </a:solidFill>
                <a:latin typeface="Montserrat"/>
                <a:ea typeface="Montserrat"/>
                <a:cs typeface="Montserrat"/>
                <a:sym typeface="Montserrat"/>
              </a:rPr>
              <a:t>Constructor for creating AI agents</a:t>
            </a:r>
            <a:endParaRPr sz="1210">
              <a:solidFill>
                <a:srgbClr val="FFFFFF"/>
              </a:solidFill>
              <a:latin typeface="Montserrat"/>
              <a:ea typeface="Montserrat"/>
              <a:cs typeface="Montserrat"/>
              <a:sym typeface="Montserrat"/>
            </a:endParaRPr>
          </a:p>
        </p:txBody>
      </p:sp>
      <p:pic>
        <p:nvPicPr>
          <p:cNvPr id="141" name="Google Shape;141;p31"/>
          <p:cNvPicPr preferRelativeResize="0"/>
          <p:nvPr/>
        </p:nvPicPr>
        <p:blipFill rotWithShape="1">
          <a:blip r:embed="rId4">
            <a:alphaModFix/>
          </a:blip>
          <a:srcRect b="0" l="0" r="0" t="0"/>
          <a:stretch/>
        </p:blipFill>
        <p:spPr>
          <a:xfrm>
            <a:off x="588934" y="975881"/>
            <a:ext cx="578573" cy="580869"/>
          </a:xfrm>
          <a:prstGeom prst="rect">
            <a:avLst/>
          </a:prstGeom>
          <a:noFill/>
          <a:ln>
            <a:noFill/>
          </a:ln>
        </p:spPr>
      </p:pic>
      <p:sp>
        <p:nvSpPr>
          <p:cNvPr id="142" name="Google Shape;142;p31"/>
          <p:cNvSpPr/>
          <p:nvPr/>
        </p:nvSpPr>
        <p:spPr>
          <a:xfrm>
            <a:off x="411402" y="3092613"/>
            <a:ext cx="1978500" cy="755700"/>
          </a:xfrm>
          <a:prstGeom prst="roundRect">
            <a:avLst>
              <a:gd fmla="val 0" name="adj"/>
            </a:avLst>
          </a:prstGeom>
          <a:solidFill>
            <a:srgbClr val="FFFFFF">
              <a:alpha val="14510"/>
            </a:srgbClr>
          </a:solidFill>
          <a:ln>
            <a:noFill/>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1676"/>
              <a:buFont typeface="Arial"/>
              <a:buNone/>
            </a:pPr>
            <a:r>
              <a:rPr b="1" i="0" lang="ru" sz="1954" u="none" cap="none" strike="noStrike">
                <a:solidFill>
                  <a:srgbClr val="FFFFFF"/>
                </a:solidFill>
                <a:latin typeface="Montserrat"/>
                <a:ea typeface="Montserrat"/>
                <a:cs typeface="Montserrat"/>
                <a:sym typeface="Montserrat"/>
              </a:rPr>
              <a:t>50</a:t>
            </a:r>
            <a:endParaRPr b="1" i="0" sz="195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838"/>
              <a:buFont typeface="Arial"/>
              <a:buNone/>
            </a:pPr>
            <a:r>
              <a:rPr b="0" i="0" lang="ru" sz="1116" u="none" cap="none" strike="noStrike">
                <a:solidFill>
                  <a:srgbClr val="FFFFFF"/>
                </a:solidFill>
                <a:latin typeface="Montserrat Medium"/>
                <a:ea typeface="Montserrat Medium"/>
                <a:cs typeface="Montserrat Medium"/>
                <a:sym typeface="Montserrat Medium"/>
              </a:rPr>
              <a:t>AI agents  in 2025</a:t>
            </a:r>
            <a:endParaRPr b="0" i="0" sz="1116" u="none" cap="none" strike="noStrike">
              <a:solidFill>
                <a:srgbClr val="FFFFFF"/>
              </a:solidFill>
              <a:latin typeface="Montserrat Medium"/>
              <a:ea typeface="Montserrat Medium"/>
              <a:cs typeface="Montserrat Medium"/>
              <a:sym typeface="Montserrat Medium"/>
            </a:endParaRPr>
          </a:p>
        </p:txBody>
      </p:sp>
      <p:sp>
        <p:nvSpPr>
          <p:cNvPr id="143" name="Google Shape;143;p31"/>
          <p:cNvSpPr/>
          <p:nvPr/>
        </p:nvSpPr>
        <p:spPr>
          <a:xfrm>
            <a:off x="2481704" y="3092627"/>
            <a:ext cx="1978500" cy="755700"/>
          </a:xfrm>
          <a:prstGeom prst="roundRect">
            <a:avLst>
              <a:gd fmla="val 0" name="adj"/>
            </a:avLst>
          </a:prstGeom>
          <a:solidFill>
            <a:srgbClr val="FFFFFF">
              <a:alpha val="14510"/>
            </a:srgbClr>
          </a:solidFill>
          <a:ln>
            <a:noFill/>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1676"/>
              <a:buFont typeface="Arial"/>
              <a:buNone/>
            </a:pPr>
            <a:r>
              <a:rPr b="1" i="0" lang="ru" sz="1954" u="none" cap="none" strike="noStrike">
                <a:solidFill>
                  <a:srgbClr val="FFFFFF"/>
                </a:solidFill>
                <a:latin typeface="Montserrat"/>
                <a:ea typeface="Montserrat"/>
                <a:cs typeface="Montserrat"/>
                <a:sym typeface="Montserrat"/>
              </a:rPr>
              <a:t>40</a:t>
            </a:r>
            <a:endParaRPr b="1" i="0" sz="195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838"/>
              <a:buFont typeface="Arial"/>
              <a:buNone/>
            </a:pPr>
            <a:r>
              <a:rPr b="0" i="0" lang="ru" sz="1116" u="none" cap="none" strike="noStrike">
                <a:solidFill>
                  <a:srgbClr val="FFFFFF"/>
                </a:solidFill>
                <a:latin typeface="Montserrat Medium"/>
                <a:ea typeface="Montserrat Medium"/>
                <a:cs typeface="Montserrat Medium"/>
                <a:sym typeface="Montserrat Medium"/>
              </a:rPr>
              <a:t>implementation stage</a:t>
            </a:r>
            <a:endParaRPr b="0" i="0" sz="1116" u="none" cap="none" strike="noStrike">
              <a:solidFill>
                <a:srgbClr val="FFFFFF"/>
              </a:solidFill>
              <a:latin typeface="Montserrat Medium"/>
              <a:ea typeface="Montserrat Medium"/>
              <a:cs typeface="Montserrat Medium"/>
              <a:sym typeface="Montserrat Medium"/>
            </a:endParaRPr>
          </a:p>
        </p:txBody>
      </p:sp>
      <p:sp>
        <p:nvSpPr>
          <p:cNvPr id="144" name="Google Shape;144;p31"/>
          <p:cNvSpPr/>
          <p:nvPr/>
        </p:nvSpPr>
        <p:spPr>
          <a:xfrm>
            <a:off x="4552031" y="3092627"/>
            <a:ext cx="2014500" cy="755700"/>
          </a:xfrm>
          <a:prstGeom prst="roundRect">
            <a:avLst>
              <a:gd fmla="val 0" name="adj"/>
            </a:avLst>
          </a:prstGeom>
          <a:solidFill>
            <a:srgbClr val="FFFFFF">
              <a:alpha val="14510"/>
            </a:srgbClr>
          </a:solidFill>
          <a:ln>
            <a:noFill/>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1676"/>
              <a:buFont typeface="Arial"/>
              <a:buNone/>
            </a:pPr>
            <a:r>
              <a:rPr b="1" i="0" lang="ru" sz="1954" u="none" cap="none" strike="noStrike">
                <a:solidFill>
                  <a:srgbClr val="FFFFFF"/>
                </a:solidFill>
                <a:latin typeface="Montserrat"/>
                <a:ea typeface="Montserrat"/>
                <a:cs typeface="Montserrat"/>
                <a:sym typeface="Montserrat"/>
              </a:rPr>
              <a:t>10</a:t>
            </a:r>
            <a:endParaRPr b="1" i="0" sz="195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838"/>
              <a:buFont typeface="Arial"/>
              <a:buNone/>
            </a:pPr>
            <a:r>
              <a:rPr b="0" i="0" lang="ru" sz="1116" u="none" cap="none" strike="noStrike">
                <a:solidFill>
                  <a:srgbClr val="FFFFFF"/>
                </a:solidFill>
                <a:latin typeface="Montserrat Medium"/>
                <a:ea typeface="Montserrat Medium"/>
                <a:cs typeface="Montserrat Medium"/>
                <a:sym typeface="Montserrat Medium"/>
              </a:rPr>
              <a:t>Implemented</a:t>
            </a:r>
            <a:endParaRPr b="0" i="0" sz="1116" u="none" cap="none" strike="noStrike">
              <a:solidFill>
                <a:srgbClr val="FFFFFF"/>
              </a:solidFill>
              <a:latin typeface="Montserrat Medium"/>
              <a:ea typeface="Montserrat Medium"/>
              <a:cs typeface="Montserrat Medium"/>
              <a:sym typeface="Montserrat Medium"/>
            </a:endParaRPr>
          </a:p>
        </p:txBody>
      </p:sp>
      <p:pic>
        <p:nvPicPr>
          <p:cNvPr id="145" name="Google Shape;145;p31"/>
          <p:cNvPicPr preferRelativeResize="0"/>
          <p:nvPr/>
        </p:nvPicPr>
        <p:blipFill rotWithShape="1">
          <a:blip r:embed="rId5">
            <a:alphaModFix/>
          </a:blip>
          <a:srcRect b="0" l="0" r="69863" t="0"/>
          <a:stretch/>
        </p:blipFill>
        <p:spPr>
          <a:xfrm>
            <a:off x="493131" y="2243348"/>
            <a:ext cx="157646" cy="137494"/>
          </a:xfrm>
          <a:prstGeom prst="rect">
            <a:avLst/>
          </a:prstGeom>
          <a:noFill/>
          <a:ln>
            <a:noFill/>
          </a:ln>
        </p:spPr>
      </p:pic>
      <p:pic>
        <p:nvPicPr>
          <p:cNvPr id="146" name="Google Shape;146;p31"/>
          <p:cNvPicPr preferRelativeResize="0"/>
          <p:nvPr/>
        </p:nvPicPr>
        <p:blipFill rotWithShape="1">
          <a:blip r:embed="rId5">
            <a:alphaModFix/>
          </a:blip>
          <a:srcRect b="0" l="0" r="69863" t="0"/>
          <a:stretch/>
        </p:blipFill>
        <p:spPr>
          <a:xfrm>
            <a:off x="493131" y="2410887"/>
            <a:ext cx="157646" cy="137494"/>
          </a:xfrm>
          <a:prstGeom prst="rect">
            <a:avLst/>
          </a:prstGeom>
          <a:noFill/>
          <a:ln>
            <a:noFill/>
          </a:ln>
        </p:spPr>
      </p:pic>
      <p:pic>
        <p:nvPicPr>
          <p:cNvPr id="147" name="Google Shape;147;p31"/>
          <p:cNvPicPr preferRelativeResize="0"/>
          <p:nvPr/>
        </p:nvPicPr>
        <p:blipFill rotWithShape="1">
          <a:blip r:embed="rId5">
            <a:alphaModFix/>
          </a:blip>
          <a:srcRect b="0" l="0" r="69863" t="0"/>
          <a:stretch/>
        </p:blipFill>
        <p:spPr>
          <a:xfrm>
            <a:off x="493131" y="2578426"/>
            <a:ext cx="157646" cy="137494"/>
          </a:xfrm>
          <a:prstGeom prst="rect">
            <a:avLst/>
          </a:prstGeom>
          <a:noFill/>
          <a:ln>
            <a:noFill/>
          </a:ln>
        </p:spPr>
      </p:pic>
      <p:sp>
        <p:nvSpPr>
          <p:cNvPr id="148" name="Google Shape;148;p31"/>
          <p:cNvSpPr/>
          <p:nvPr/>
        </p:nvSpPr>
        <p:spPr>
          <a:xfrm>
            <a:off x="411402" y="3998984"/>
            <a:ext cx="1978500" cy="755700"/>
          </a:xfrm>
          <a:prstGeom prst="roundRect">
            <a:avLst>
              <a:gd fmla="val 0" name="adj"/>
            </a:avLst>
          </a:prstGeom>
          <a:solidFill>
            <a:srgbClr val="FFFFFF">
              <a:alpha val="14510"/>
            </a:srgbClr>
          </a:solidFill>
          <a:ln>
            <a:noFill/>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1676"/>
              <a:buFont typeface="Arial"/>
              <a:buNone/>
            </a:pPr>
            <a:r>
              <a:rPr b="1" i="0" lang="ru" sz="1954" u="none" cap="none" strike="noStrike">
                <a:solidFill>
                  <a:srgbClr val="FFFFFF"/>
                </a:solidFill>
                <a:latin typeface="Montserrat"/>
                <a:ea typeface="Montserrat"/>
                <a:cs typeface="Montserrat"/>
                <a:sym typeface="Montserrat"/>
              </a:rPr>
              <a:t>3 000+</a:t>
            </a:r>
            <a:endParaRPr b="1" i="0" sz="195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838"/>
              <a:buFont typeface="Arial"/>
              <a:buNone/>
            </a:pPr>
            <a:r>
              <a:rPr b="0" i="0" lang="ru" sz="929" u="none" cap="none" strike="noStrike">
                <a:solidFill>
                  <a:srgbClr val="FFFFFF"/>
                </a:solidFill>
                <a:latin typeface="Montserrat Medium"/>
                <a:ea typeface="Montserrat Medium"/>
                <a:cs typeface="Montserrat Medium"/>
                <a:sym typeface="Montserrat Medium"/>
              </a:rPr>
              <a:t>Government employees trained on the </a:t>
            </a:r>
            <a:endParaRPr b="0" i="0" sz="929" u="none" cap="none" strike="noStrike">
              <a:solidFill>
                <a:srgbClr val="FFFFFF"/>
              </a:solidFill>
              <a:latin typeface="Montserrat Medium"/>
              <a:ea typeface="Montserrat Medium"/>
              <a:cs typeface="Montserrat Medium"/>
              <a:sym typeface="Montserrat Medium"/>
            </a:endParaRPr>
          </a:p>
          <a:p>
            <a:pPr indent="0" lvl="0" marL="0" marR="0" rtl="0" algn="ctr">
              <a:lnSpc>
                <a:spcPct val="100000"/>
              </a:lnSpc>
              <a:spcBef>
                <a:spcPts val="0"/>
              </a:spcBef>
              <a:spcAft>
                <a:spcPts val="0"/>
              </a:spcAft>
              <a:buClr>
                <a:srgbClr val="000000"/>
              </a:buClr>
              <a:buSzPts val="838"/>
              <a:buFont typeface="Arial"/>
              <a:buNone/>
            </a:pPr>
            <a:r>
              <a:rPr b="0" i="0" lang="ru" sz="929" u="none" cap="none" strike="noStrike">
                <a:solidFill>
                  <a:srgbClr val="FFFFFF"/>
                </a:solidFill>
                <a:latin typeface="Montserrat Medium"/>
                <a:ea typeface="Montserrat Medium"/>
                <a:cs typeface="Montserrat Medium"/>
                <a:sym typeface="Montserrat Medium"/>
              </a:rPr>
              <a:t>National AI Platform</a:t>
            </a:r>
            <a:endParaRPr b="0" i="0" sz="929" u="none" cap="none" strike="noStrike">
              <a:solidFill>
                <a:srgbClr val="FFFFFF"/>
              </a:solidFill>
              <a:latin typeface="Montserrat Medium"/>
              <a:ea typeface="Montserrat Medium"/>
              <a:cs typeface="Montserrat Medium"/>
              <a:sym typeface="Montserrat Medium"/>
            </a:endParaRPr>
          </a:p>
        </p:txBody>
      </p:sp>
      <p:sp>
        <p:nvSpPr>
          <p:cNvPr id="149" name="Google Shape;149;p31"/>
          <p:cNvSpPr/>
          <p:nvPr/>
        </p:nvSpPr>
        <p:spPr>
          <a:xfrm>
            <a:off x="2481704" y="3998998"/>
            <a:ext cx="1978500" cy="755700"/>
          </a:xfrm>
          <a:prstGeom prst="roundRect">
            <a:avLst>
              <a:gd fmla="val 0" name="adj"/>
            </a:avLst>
          </a:prstGeom>
          <a:solidFill>
            <a:srgbClr val="FFFFFF">
              <a:alpha val="14510"/>
            </a:srgbClr>
          </a:solidFill>
          <a:ln>
            <a:noFill/>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1676"/>
              <a:buFont typeface="Arial"/>
              <a:buNone/>
            </a:pPr>
            <a:r>
              <a:rPr b="1" i="0" lang="ru" sz="1954" u="none" cap="none" strike="noStrike">
                <a:solidFill>
                  <a:srgbClr val="FFFFFF"/>
                </a:solidFill>
                <a:latin typeface="Montserrat"/>
                <a:ea typeface="Montserrat"/>
                <a:cs typeface="Montserrat"/>
                <a:sym typeface="Montserrat"/>
              </a:rPr>
              <a:t>2 700+</a:t>
            </a:r>
            <a:endParaRPr b="1" i="0" sz="195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838"/>
              <a:buFont typeface="Arial"/>
              <a:buNone/>
            </a:pPr>
            <a:r>
              <a:rPr b="0" i="0" lang="ru" sz="929" u="none" cap="none" strike="noStrike">
                <a:solidFill>
                  <a:srgbClr val="FFFFFF"/>
                </a:solidFill>
                <a:latin typeface="Montserrat Medium"/>
                <a:ea typeface="Montserrat Medium"/>
                <a:cs typeface="Montserrat Medium"/>
                <a:sym typeface="Montserrat Medium"/>
              </a:rPr>
              <a:t>Number of platform users</a:t>
            </a:r>
            <a:endParaRPr b="0" i="0" sz="929" u="none" cap="none" strike="noStrike">
              <a:solidFill>
                <a:srgbClr val="FFFFFF"/>
              </a:solidFill>
              <a:latin typeface="Montserrat Medium"/>
              <a:ea typeface="Montserrat Medium"/>
              <a:cs typeface="Montserrat Medium"/>
              <a:sym typeface="Montserrat Medium"/>
            </a:endParaRPr>
          </a:p>
        </p:txBody>
      </p:sp>
      <p:sp>
        <p:nvSpPr>
          <p:cNvPr id="150" name="Google Shape;150;p31"/>
          <p:cNvSpPr/>
          <p:nvPr/>
        </p:nvSpPr>
        <p:spPr>
          <a:xfrm>
            <a:off x="4552031" y="3998998"/>
            <a:ext cx="2014500" cy="755700"/>
          </a:xfrm>
          <a:prstGeom prst="roundRect">
            <a:avLst>
              <a:gd fmla="val 0" name="adj"/>
            </a:avLst>
          </a:prstGeom>
          <a:solidFill>
            <a:srgbClr val="FFFFFF">
              <a:alpha val="14510"/>
            </a:srgbClr>
          </a:solidFill>
          <a:ln>
            <a:noFill/>
          </a:ln>
        </p:spPr>
        <p:txBody>
          <a:bodyPr anchorCtr="0" anchor="ctr" bIns="54425" lIns="54425" spcFirstLastPara="1" rIns="54425" wrap="square" tIns="54425">
            <a:noAutofit/>
          </a:bodyPr>
          <a:lstStyle/>
          <a:p>
            <a:pPr indent="0" lvl="0" marL="0" marR="0" rtl="0" algn="ctr">
              <a:lnSpc>
                <a:spcPct val="100000"/>
              </a:lnSpc>
              <a:spcBef>
                <a:spcPts val="0"/>
              </a:spcBef>
              <a:spcAft>
                <a:spcPts val="0"/>
              </a:spcAft>
              <a:buClr>
                <a:srgbClr val="000000"/>
              </a:buClr>
              <a:buSzPts val="1676"/>
              <a:buFont typeface="Arial"/>
              <a:buNone/>
            </a:pPr>
            <a:r>
              <a:rPr b="1" i="0" lang="ru" sz="1954" u="none" cap="none" strike="noStrike">
                <a:solidFill>
                  <a:srgbClr val="FFFFFF"/>
                </a:solidFill>
                <a:latin typeface="Montserrat"/>
                <a:ea typeface="Montserrat"/>
                <a:cs typeface="Montserrat"/>
                <a:sym typeface="Montserrat"/>
              </a:rPr>
              <a:t>20.3%</a:t>
            </a:r>
            <a:endParaRPr b="1" i="0" sz="195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838"/>
              <a:buFont typeface="Arial"/>
              <a:buNone/>
            </a:pPr>
            <a:r>
              <a:rPr b="0" i="0" lang="ru" sz="929" u="none" cap="none" strike="noStrike">
                <a:solidFill>
                  <a:srgbClr val="FFFFFF"/>
                </a:solidFill>
                <a:latin typeface="Montserrat Medium"/>
                <a:ea typeface="Montserrat Medium"/>
                <a:cs typeface="Montserrat Medium"/>
                <a:sym typeface="Montserrat Medium"/>
              </a:rPr>
              <a:t>The overall increase in users </a:t>
            </a:r>
            <a:endParaRPr b="0" i="0" sz="929" u="none" cap="none" strike="noStrike">
              <a:solidFill>
                <a:srgbClr val="FFFFFF"/>
              </a:solidFill>
              <a:latin typeface="Montserrat Medium"/>
              <a:ea typeface="Montserrat Medium"/>
              <a:cs typeface="Montserrat Medium"/>
              <a:sym typeface="Montserrat Medium"/>
            </a:endParaRPr>
          </a:p>
          <a:p>
            <a:pPr indent="0" lvl="0" marL="0" marR="0" rtl="0" algn="ctr">
              <a:lnSpc>
                <a:spcPct val="100000"/>
              </a:lnSpc>
              <a:spcBef>
                <a:spcPts val="0"/>
              </a:spcBef>
              <a:spcAft>
                <a:spcPts val="0"/>
              </a:spcAft>
              <a:buClr>
                <a:srgbClr val="000000"/>
              </a:buClr>
              <a:buSzPts val="838"/>
              <a:buFont typeface="Arial"/>
              <a:buNone/>
            </a:pPr>
            <a:r>
              <a:rPr b="0" i="0" lang="ru" sz="929" u="none" cap="none" strike="noStrike">
                <a:solidFill>
                  <a:srgbClr val="FFFFFF"/>
                </a:solidFill>
                <a:latin typeface="Montserrat Medium"/>
                <a:ea typeface="Montserrat Medium"/>
                <a:cs typeface="Montserrat Medium"/>
                <a:sym typeface="Montserrat Medium"/>
              </a:rPr>
              <a:t>of the platform over </a:t>
            </a:r>
            <a:endParaRPr b="0" i="0" sz="929" u="none" cap="none" strike="noStrike">
              <a:solidFill>
                <a:srgbClr val="FFFFFF"/>
              </a:solidFill>
              <a:latin typeface="Montserrat Medium"/>
              <a:ea typeface="Montserrat Medium"/>
              <a:cs typeface="Montserrat Medium"/>
              <a:sym typeface="Montserrat Medium"/>
            </a:endParaRPr>
          </a:p>
          <a:p>
            <a:pPr indent="0" lvl="0" marL="0" marR="0" rtl="0" algn="ctr">
              <a:lnSpc>
                <a:spcPct val="100000"/>
              </a:lnSpc>
              <a:spcBef>
                <a:spcPts val="0"/>
              </a:spcBef>
              <a:spcAft>
                <a:spcPts val="0"/>
              </a:spcAft>
              <a:buClr>
                <a:srgbClr val="000000"/>
              </a:buClr>
              <a:buSzPts val="838"/>
              <a:buFont typeface="Arial"/>
              <a:buNone/>
            </a:pPr>
            <a:r>
              <a:rPr b="0" i="0" lang="ru" sz="929" u="none" cap="none" strike="noStrike">
                <a:solidFill>
                  <a:srgbClr val="FFFFFF"/>
                </a:solidFill>
                <a:latin typeface="Montserrat Medium"/>
                <a:ea typeface="Montserrat Medium"/>
                <a:cs typeface="Montserrat Medium"/>
                <a:sym typeface="Montserrat Medium"/>
              </a:rPr>
              <a:t>the past month</a:t>
            </a:r>
            <a:endParaRPr b="0" i="0" sz="929" u="none" cap="none" strike="noStrike">
              <a:solidFill>
                <a:srgbClr val="FFFFFF"/>
              </a:solidFill>
              <a:latin typeface="Montserrat Medium"/>
              <a:ea typeface="Montserrat Medium"/>
              <a:cs typeface="Montserrat Medium"/>
              <a:sym typeface="Montserrat Medium"/>
            </a:endParaRPr>
          </a:p>
        </p:txBody>
      </p:sp>
      <p:pic>
        <p:nvPicPr>
          <p:cNvPr id="151" name="Google Shape;151;p31" title="881256.gif"/>
          <p:cNvPicPr preferRelativeResize="0"/>
          <p:nvPr/>
        </p:nvPicPr>
        <p:blipFill>
          <a:blip r:embed="rId6">
            <a:alphaModFix/>
          </a:blip>
          <a:stretch>
            <a:fillRect/>
          </a:stretch>
        </p:blipFill>
        <p:spPr>
          <a:xfrm>
            <a:off x="6846728" y="925825"/>
            <a:ext cx="1776100" cy="3848255"/>
          </a:xfrm>
          <a:prstGeom prst="rect">
            <a:avLst/>
          </a:prstGeom>
          <a:noFill/>
          <a:ln>
            <a:noFill/>
          </a:ln>
        </p:spPr>
      </p:pic>
      <p:pic>
        <p:nvPicPr>
          <p:cNvPr id="152" name="Google Shape;152;p31"/>
          <p:cNvPicPr preferRelativeResize="0"/>
          <p:nvPr/>
        </p:nvPicPr>
        <p:blipFill rotWithShape="1">
          <a:blip r:embed="rId7">
            <a:alphaModFix/>
          </a:blip>
          <a:srcRect b="0" l="0" r="0" t="0"/>
          <a:stretch/>
        </p:blipFill>
        <p:spPr>
          <a:xfrm>
            <a:off x="6736955" y="828651"/>
            <a:ext cx="1995638" cy="404259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pic>
        <p:nvPicPr>
          <p:cNvPr id="157" name="Google Shape;157;p32"/>
          <p:cNvPicPr preferRelativeResize="0"/>
          <p:nvPr/>
        </p:nvPicPr>
        <p:blipFill>
          <a:blip r:embed="rId3">
            <a:alphaModFix/>
          </a:blip>
          <a:stretch>
            <a:fillRect/>
          </a:stretch>
        </p:blipFill>
        <p:spPr>
          <a:xfrm>
            <a:off x="7839783" y="109375"/>
            <a:ext cx="1068088" cy="311350"/>
          </a:xfrm>
          <a:prstGeom prst="rect">
            <a:avLst/>
          </a:prstGeom>
          <a:noFill/>
          <a:ln>
            <a:noFill/>
          </a:ln>
        </p:spPr>
      </p:pic>
      <p:cxnSp>
        <p:nvCxnSpPr>
          <p:cNvPr id="158" name="Google Shape;158;p32"/>
          <p:cNvCxnSpPr/>
          <p:nvPr/>
        </p:nvCxnSpPr>
        <p:spPr>
          <a:xfrm>
            <a:off x="23975" y="518300"/>
            <a:ext cx="9102900" cy="0"/>
          </a:xfrm>
          <a:prstGeom prst="straightConnector1">
            <a:avLst/>
          </a:prstGeom>
          <a:noFill/>
          <a:ln cap="flat" cmpd="sng" w="9525">
            <a:solidFill>
              <a:schemeClr val="lt1"/>
            </a:solidFill>
            <a:prstDash val="solid"/>
            <a:round/>
            <a:headEnd len="med" w="med" type="none"/>
            <a:tailEnd len="med" w="med" type="none"/>
          </a:ln>
        </p:spPr>
      </p:cxnSp>
      <p:sp>
        <p:nvSpPr>
          <p:cNvPr id="159" name="Google Shape;159;p32"/>
          <p:cNvSpPr txBox="1"/>
          <p:nvPr/>
        </p:nvSpPr>
        <p:spPr>
          <a:xfrm>
            <a:off x="2947791" y="109350"/>
            <a:ext cx="3570300" cy="3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u">
                <a:solidFill>
                  <a:srgbClr val="FFFFFF"/>
                </a:solidFill>
                <a:latin typeface="Montserrat"/>
                <a:ea typeface="Montserrat"/>
                <a:cs typeface="Montserrat"/>
                <a:sym typeface="Montserrat"/>
              </a:rPr>
              <a:t>eGov AI</a:t>
            </a:r>
            <a:endParaRPr>
              <a:solidFill>
                <a:srgbClr val="FFFFFF"/>
              </a:solidFill>
              <a:latin typeface="Montserrat"/>
              <a:ea typeface="Montserrat"/>
              <a:cs typeface="Montserrat"/>
              <a:sym typeface="Montserrat"/>
            </a:endParaRPr>
          </a:p>
        </p:txBody>
      </p:sp>
      <p:sp>
        <p:nvSpPr>
          <p:cNvPr id="160" name="Google Shape;160;p32"/>
          <p:cNvSpPr/>
          <p:nvPr/>
        </p:nvSpPr>
        <p:spPr>
          <a:xfrm>
            <a:off x="437150" y="855394"/>
            <a:ext cx="6121200" cy="944700"/>
          </a:xfrm>
          <a:prstGeom prst="rect">
            <a:avLst/>
          </a:prstGeom>
          <a:solidFill>
            <a:srgbClr val="FFFFFF">
              <a:alpha val="14510"/>
            </a:srgbClr>
          </a:solidFill>
          <a:ln>
            <a:noFill/>
          </a:ln>
        </p:spPr>
        <p:txBody>
          <a:bodyPr anchorCtr="0" anchor="ctr" bIns="45450" lIns="45450" spcFirstLastPara="1" rIns="45450" wrap="square" tIns="45450">
            <a:noAutofit/>
          </a:bodyPr>
          <a:lstStyle/>
          <a:p>
            <a:pPr indent="0" lvl="0" marL="1426248" marR="176703" rtl="0" algn="l">
              <a:lnSpc>
                <a:spcPct val="100000"/>
              </a:lnSpc>
              <a:spcBef>
                <a:spcPts val="0"/>
              </a:spcBef>
              <a:spcAft>
                <a:spcPts val="0"/>
              </a:spcAft>
              <a:buClr>
                <a:srgbClr val="000000"/>
              </a:buClr>
              <a:buSzPts val="1292"/>
              <a:buFont typeface="Arial"/>
              <a:buNone/>
            </a:pPr>
            <a:r>
              <a:rPr b="1" i="0" lang="ru" sz="1291" u="none" cap="none" strike="noStrike">
                <a:solidFill>
                  <a:srgbClr val="FFFFFF"/>
                </a:solidFill>
                <a:latin typeface="Montserrat"/>
                <a:ea typeface="Montserrat"/>
                <a:cs typeface="Montserrat"/>
                <a:sym typeface="Montserrat"/>
              </a:rPr>
              <a:t>eGov AI</a:t>
            </a:r>
            <a:endParaRPr b="1" i="0" sz="1291" u="none" cap="none" strike="noStrike">
              <a:solidFill>
                <a:srgbClr val="FFFFFF"/>
              </a:solidFill>
              <a:latin typeface="Montserrat"/>
              <a:ea typeface="Montserrat"/>
              <a:cs typeface="Montserrat"/>
              <a:sym typeface="Montserrat"/>
            </a:endParaRPr>
          </a:p>
          <a:p>
            <a:pPr indent="0" lvl="0" marL="1426248" marR="176703" rtl="0" algn="l">
              <a:lnSpc>
                <a:spcPct val="100000"/>
              </a:lnSpc>
              <a:spcBef>
                <a:spcPts val="0"/>
              </a:spcBef>
              <a:spcAft>
                <a:spcPts val="0"/>
              </a:spcAft>
              <a:buClr>
                <a:srgbClr val="000000"/>
              </a:buClr>
              <a:buSzPts val="597"/>
              <a:buFont typeface="Arial"/>
              <a:buNone/>
            </a:pPr>
            <a:r>
              <a:t/>
            </a:r>
            <a:endParaRPr b="1" i="0" sz="595" u="none" cap="none" strike="noStrike">
              <a:solidFill>
                <a:srgbClr val="FFFFFF"/>
              </a:solidFill>
              <a:latin typeface="Montserrat"/>
              <a:ea typeface="Montserrat"/>
              <a:cs typeface="Montserrat"/>
              <a:sym typeface="Montserrat"/>
            </a:endParaRPr>
          </a:p>
          <a:p>
            <a:pPr indent="0" lvl="0" marL="1426248" marR="176703" rtl="0" algn="l">
              <a:lnSpc>
                <a:spcPct val="100000"/>
              </a:lnSpc>
              <a:spcBef>
                <a:spcPts val="0"/>
              </a:spcBef>
              <a:spcAft>
                <a:spcPts val="0"/>
              </a:spcAft>
              <a:buClr>
                <a:srgbClr val="000000"/>
              </a:buClr>
              <a:buSzPts val="1093"/>
              <a:buFont typeface="Arial"/>
              <a:buNone/>
            </a:pPr>
            <a:r>
              <a:rPr b="0" i="0" lang="ru" sz="1092" u="none" cap="none" strike="noStrike">
                <a:solidFill>
                  <a:srgbClr val="FFFFFF"/>
                </a:solidFill>
                <a:latin typeface="Montserrat"/>
                <a:ea typeface="Montserrat"/>
                <a:cs typeface="Montserrat"/>
                <a:sym typeface="Montserrat"/>
              </a:rPr>
              <a:t>Personal assistant for public services</a:t>
            </a:r>
            <a:endParaRPr b="0" i="0" sz="1092" u="none" cap="none" strike="noStrike">
              <a:solidFill>
                <a:srgbClr val="FFFFFF"/>
              </a:solidFill>
              <a:latin typeface="Montserrat"/>
              <a:ea typeface="Montserrat"/>
              <a:cs typeface="Montserrat"/>
              <a:sym typeface="Montserrat"/>
            </a:endParaRPr>
          </a:p>
        </p:txBody>
      </p:sp>
      <p:sp>
        <p:nvSpPr>
          <p:cNvPr id="161" name="Google Shape;161;p32"/>
          <p:cNvSpPr/>
          <p:nvPr/>
        </p:nvSpPr>
        <p:spPr>
          <a:xfrm>
            <a:off x="3566631" y="2403592"/>
            <a:ext cx="2991900" cy="1150200"/>
          </a:xfrm>
          <a:prstGeom prst="rect">
            <a:avLst/>
          </a:prstGeom>
          <a:solidFill>
            <a:srgbClr val="FFFFFF">
              <a:alpha val="14510"/>
            </a:srgbClr>
          </a:solidFill>
          <a:ln>
            <a:noFill/>
          </a:ln>
        </p:spPr>
        <p:txBody>
          <a:bodyPr anchorCtr="0" anchor="ctr" bIns="45450" lIns="45450" spcFirstLastPara="1" rIns="45450" wrap="square" tIns="45450">
            <a:noAutofit/>
          </a:bodyPr>
          <a:lstStyle/>
          <a:p>
            <a:pPr indent="0" lvl="0" marL="0" marR="0" rtl="0" algn="ctr">
              <a:lnSpc>
                <a:spcPct val="100000"/>
              </a:lnSpc>
              <a:spcBef>
                <a:spcPts val="0"/>
              </a:spcBef>
              <a:spcAft>
                <a:spcPts val="0"/>
              </a:spcAft>
              <a:buClr>
                <a:srgbClr val="000000"/>
              </a:buClr>
              <a:buSzPts val="2385"/>
              <a:buFont typeface="Arial"/>
              <a:buNone/>
            </a:pPr>
            <a:r>
              <a:rPr b="1" i="0" lang="ru" sz="2583" u="none" cap="none" strike="noStrike">
                <a:solidFill>
                  <a:srgbClr val="FFFFFF"/>
                </a:solidFill>
                <a:latin typeface="Montserrat"/>
                <a:ea typeface="Montserrat"/>
                <a:cs typeface="Montserrat"/>
                <a:sym typeface="Montserrat"/>
              </a:rPr>
              <a:t>850 000+</a:t>
            </a:r>
            <a:endParaRPr b="0" i="0" sz="1689"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92"/>
              <a:buFont typeface="Arial"/>
              <a:buNone/>
            </a:pPr>
            <a:r>
              <a:rPr b="0" i="0" lang="ru" sz="1390" u="none" cap="none" strike="noStrike">
                <a:solidFill>
                  <a:srgbClr val="FFFFFF"/>
                </a:solidFill>
                <a:latin typeface="Montserrat"/>
                <a:ea typeface="Montserrat"/>
                <a:cs typeface="Montserrat"/>
                <a:sym typeface="Montserrat"/>
              </a:rPr>
              <a:t>Requests</a:t>
            </a:r>
            <a:endParaRPr b="0" i="0" sz="1390" u="none" cap="none" strike="noStrike">
              <a:solidFill>
                <a:srgbClr val="FFFFFF"/>
              </a:solidFill>
              <a:latin typeface="Montserrat"/>
              <a:ea typeface="Montserrat"/>
              <a:cs typeface="Montserrat"/>
              <a:sym typeface="Montserrat"/>
            </a:endParaRPr>
          </a:p>
        </p:txBody>
      </p:sp>
      <p:sp>
        <p:nvSpPr>
          <p:cNvPr id="162" name="Google Shape;162;p32"/>
          <p:cNvSpPr txBox="1"/>
          <p:nvPr/>
        </p:nvSpPr>
        <p:spPr>
          <a:xfrm>
            <a:off x="437177" y="1986978"/>
            <a:ext cx="2259600" cy="229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1491"/>
              <a:buFont typeface="Arial"/>
              <a:buNone/>
            </a:pPr>
            <a:r>
              <a:rPr b="0" i="0" lang="ru" sz="1489" u="none" cap="none" strike="noStrike">
                <a:solidFill>
                  <a:srgbClr val="FFFFFF"/>
                </a:solidFill>
                <a:latin typeface="Montserrat"/>
                <a:ea typeface="Montserrat"/>
                <a:cs typeface="Montserrat"/>
                <a:sym typeface="Montserrat"/>
              </a:rPr>
              <a:t>Statistics in 4 months:</a:t>
            </a:r>
            <a:endParaRPr b="0" i="0" sz="1489" u="none" cap="none" strike="noStrike">
              <a:solidFill>
                <a:srgbClr val="FFFFFF"/>
              </a:solidFill>
              <a:latin typeface="Montserrat"/>
              <a:ea typeface="Montserrat"/>
              <a:cs typeface="Montserrat"/>
              <a:sym typeface="Montserrat"/>
            </a:endParaRPr>
          </a:p>
        </p:txBody>
      </p:sp>
      <p:sp>
        <p:nvSpPr>
          <p:cNvPr id="163" name="Google Shape;163;p32"/>
          <p:cNvSpPr/>
          <p:nvPr/>
        </p:nvSpPr>
        <p:spPr>
          <a:xfrm>
            <a:off x="437175" y="2403592"/>
            <a:ext cx="2991900" cy="1150200"/>
          </a:xfrm>
          <a:prstGeom prst="rect">
            <a:avLst/>
          </a:prstGeom>
          <a:solidFill>
            <a:srgbClr val="FFFFFF">
              <a:alpha val="14510"/>
            </a:srgbClr>
          </a:solidFill>
          <a:ln>
            <a:noFill/>
          </a:ln>
        </p:spPr>
        <p:txBody>
          <a:bodyPr anchorCtr="0" anchor="ctr" bIns="45450" lIns="45450" spcFirstLastPara="1" rIns="45450" wrap="square" tIns="45450">
            <a:noAutofit/>
          </a:bodyPr>
          <a:lstStyle/>
          <a:p>
            <a:pPr indent="0" lvl="0" marL="0" marR="0" rtl="0" algn="ctr">
              <a:lnSpc>
                <a:spcPct val="100000"/>
              </a:lnSpc>
              <a:spcBef>
                <a:spcPts val="0"/>
              </a:spcBef>
              <a:spcAft>
                <a:spcPts val="0"/>
              </a:spcAft>
              <a:buClr>
                <a:srgbClr val="000000"/>
              </a:buClr>
              <a:buSzPts val="2385"/>
              <a:buFont typeface="Arial"/>
              <a:buNone/>
            </a:pPr>
            <a:r>
              <a:rPr b="1" i="0" lang="ru" sz="2583" u="none" cap="none" strike="noStrike">
                <a:solidFill>
                  <a:srgbClr val="FFFFFF"/>
                </a:solidFill>
                <a:latin typeface="Montserrat"/>
                <a:ea typeface="Montserrat"/>
                <a:cs typeface="Montserrat"/>
                <a:sym typeface="Montserrat"/>
              </a:rPr>
              <a:t>297 000+</a:t>
            </a:r>
            <a:endParaRPr b="1" i="0" sz="2583"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92"/>
              <a:buFont typeface="Arial"/>
              <a:buNone/>
            </a:pPr>
            <a:r>
              <a:rPr b="0" i="0" lang="ru" sz="1390" u="none" cap="none" strike="noStrike">
                <a:solidFill>
                  <a:srgbClr val="FFFFFF"/>
                </a:solidFill>
                <a:latin typeface="Montserrat"/>
                <a:ea typeface="Montserrat"/>
                <a:cs typeface="Montserrat"/>
                <a:sym typeface="Montserrat"/>
              </a:rPr>
              <a:t>Users</a:t>
            </a:r>
            <a:endParaRPr b="0" i="0" sz="1390" u="none" cap="none" strike="noStrike">
              <a:solidFill>
                <a:srgbClr val="FFFFFF"/>
              </a:solidFill>
              <a:latin typeface="Montserrat"/>
              <a:ea typeface="Montserrat"/>
              <a:cs typeface="Montserrat"/>
              <a:sym typeface="Montserrat"/>
            </a:endParaRPr>
          </a:p>
        </p:txBody>
      </p:sp>
      <p:pic>
        <p:nvPicPr>
          <p:cNvPr id="164" name="Google Shape;164;p32" title="ChatGPT Image 29 сент. 2025 г., 15_15_41.png"/>
          <p:cNvPicPr preferRelativeResize="0"/>
          <p:nvPr/>
        </p:nvPicPr>
        <p:blipFill rotWithShape="1">
          <a:blip r:embed="rId4">
            <a:alphaModFix/>
          </a:blip>
          <a:srcRect b="0" l="0" r="0" t="0"/>
          <a:stretch/>
        </p:blipFill>
        <p:spPr>
          <a:xfrm>
            <a:off x="5742765" y="791875"/>
            <a:ext cx="714386" cy="1071575"/>
          </a:xfrm>
          <a:prstGeom prst="rect">
            <a:avLst/>
          </a:prstGeom>
          <a:noFill/>
          <a:ln>
            <a:noFill/>
          </a:ln>
        </p:spPr>
      </p:pic>
      <p:sp>
        <p:nvSpPr>
          <p:cNvPr id="165" name="Google Shape;165;p32"/>
          <p:cNvSpPr/>
          <p:nvPr/>
        </p:nvSpPr>
        <p:spPr>
          <a:xfrm>
            <a:off x="3566640" y="3647966"/>
            <a:ext cx="2991900" cy="1091100"/>
          </a:xfrm>
          <a:prstGeom prst="rect">
            <a:avLst/>
          </a:prstGeom>
          <a:solidFill>
            <a:srgbClr val="FFFFFF">
              <a:alpha val="14510"/>
            </a:srgbClr>
          </a:solidFill>
          <a:ln>
            <a:noFill/>
          </a:ln>
        </p:spPr>
        <p:txBody>
          <a:bodyPr anchorCtr="0" anchor="ctr" bIns="45450" lIns="45450" spcFirstLastPara="1" rIns="45450" wrap="square" tIns="45450">
            <a:noAutofit/>
          </a:bodyPr>
          <a:lstStyle/>
          <a:p>
            <a:pPr indent="0" lvl="0" marL="176703" marR="176703" rtl="0" algn="ctr">
              <a:lnSpc>
                <a:spcPct val="100000"/>
              </a:lnSpc>
              <a:spcBef>
                <a:spcPts val="0"/>
              </a:spcBef>
              <a:spcAft>
                <a:spcPts val="0"/>
              </a:spcAft>
              <a:buClr>
                <a:srgbClr val="000000"/>
              </a:buClr>
              <a:buSzPts val="2385"/>
              <a:buFont typeface="Arial"/>
              <a:buNone/>
            </a:pPr>
            <a:r>
              <a:rPr b="1" i="0" lang="ru" sz="2583" u="none" cap="none" strike="noStrike">
                <a:solidFill>
                  <a:srgbClr val="FFFFFF"/>
                </a:solidFill>
                <a:latin typeface="Montserrat"/>
                <a:ea typeface="Montserrat"/>
                <a:cs typeface="Montserrat"/>
                <a:sym typeface="Montserrat"/>
              </a:rPr>
              <a:t>88%</a:t>
            </a:r>
            <a:endParaRPr b="1" i="0" sz="2583" u="none" cap="none" strike="noStrike">
              <a:solidFill>
                <a:srgbClr val="FFFFFF"/>
              </a:solidFill>
              <a:latin typeface="Montserrat"/>
              <a:ea typeface="Montserrat"/>
              <a:cs typeface="Montserrat"/>
              <a:sym typeface="Montserrat"/>
            </a:endParaRPr>
          </a:p>
          <a:p>
            <a:pPr indent="0" lvl="0" marL="176703" marR="176703" rtl="0" algn="ctr">
              <a:lnSpc>
                <a:spcPct val="100000"/>
              </a:lnSpc>
              <a:spcBef>
                <a:spcPts val="0"/>
              </a:spcBef>
              <a:spcAft>
                <a:spcPts val="0"/>
              </a:spcAft>
              <a:buClr>
                <a:srgbClr val="000000"/>
              </a:buClr>
              <a:buSzPts val="1192"/>
              <a:buFont typeface="Arial"/>
              <a:buNone/>
            </a:pPr>
            <a:r>
              <a:rPr b="0" i="0" lang="ru" sz="1390" u="none" cap="none" strike="noStrike">
                <a:solidFill>
                  <a:srgbClr val="FFFFFF"/>
                </a:solidFill>
                <a:latin typeface="Montserrat"/>
                <a:ea typeface="Montserrat"/>
                <a:cs typeface="Montserrat"/>
                <a:sym typeface="Montserrat"/>
              </a:rPr>
              <a:t>Accuracy</a:t>
            </a:r>
            <a:endParaRPr b="1" i="0" sz="2583" u="none" cap="none" strike="noStrike">
              <a:solidFill>
                <a:srgbClr val="FFFFFF"/>
              </a:solidFill>
              <a:latin typeface="Montserrat"/>
              <a:ea typeface="Montserrat"/>
              <a:cs typeface="Montserrat"/>
              <a:sym typeface="Montserrat"/>
            </a:endParaRPr>
          </a:p>
        </p:txBody>
      </p:sp>
      <p:sp>
        <p:nvSpPr>
          <p:cNvPr id="166" name="Google Shape;166;p32"/>
          <p:cNvSpPr/>
          <p:nvPr/>
        </p:nvSpPr>
        <p:spPr>
          <a:xfrm>
            <a:off x="437175" y="3647972"/>
            <a:ext cx="2991900" cy="1091100"/>
          </a:xfrm>
          <a:prstGeom prst="rect">
            <a:avLst/>
          </a:prstGeom>
          <a:solidFill>
            <a:srgbClr val="FFFFFF">
              <a:alpha val="14510"/>
            </a:srgbClr>
          </a:solidFill>
          <a:ln>
            <a:noFill/>
          </a:ln>
        </p:spPr>
        <p:txBody>
          <a:bodyPr anchorCtr="0" anchor="ctr" bIns="45450" lIns="45450" spcFirstLastPara="1" rIns="45450" wrap="square" tIns="45450">
            <a:noAutofit/>
          </a:bodyPr>
          <a:lstStyle/>
          <a:p>
            <a:pPr indent="0" lvl="0" marL="176703" marR="176703" rtl="0" algn="ctr">
              <a:lnSpc>
                <a:spcPct val="100000"/>
              </a:lnSpc>
              <a:spcBef>
                <a:spcPts val="0"/>
              </a:spcBef>
              <a:spcAft>
                <a:spcPts val="0"/>
              </a:spcAft>
              <a:buClr>
                <a:srgbClr val="000000"/>
              </a:buClr>
              <a:buSzPts val="2385"/>
              <a:buFont typeface="Arial"/>
              <a:buNone/>
            </a:pPr>
            <a:r>
              <a:rPr b="1" i="0" lang="ru" sz="2583" u="none" cap="none" strike="noStrike">
                <a:solidFill>
                  <a:srgbClr val="FFFFFF"/>
                </a:solidFill>
                <a:latin typeface="Montserrat"/>
                <a:ea typeface="Montserrat"/>
                <a:cs typeface="Montserrat"/>
                <a:sym typeface="Montserrat"/>
              </a:rPr>
              <a:t>4.2</a:t>
            </a:r>
            <a:endParaRPr b="1" i="0" sz="2583" u="none" cap="none" strike="noStrike">
              <a:solidFill>
                <a:srgbClr val="FFFFFF"/>
              </a:solidFill>
              <a:latin typeface="Montserrat"/>
              <a:ea typeface="Montserrat"/>
              <a:cs typeface="Montserrat"/>
              <a:sym typeface="Montserrat"/>
            </a:endParaRPr>
          </a:p>
          <a:p>
            <a:pPr indent="0" lvl="0" marL="176703" marR="176703" rtl="0" algn="ctr">
              <a:lnSpc>
                <a:spcPct val="100000"/>
              </a:lnSpc>
              <a:spcBef>
                <a:spcPts val="0"/>
              </a:spcBef>
              <a:spcAft>
                <a:spcPts val="0"/>
              </a:spcAft>
              <a:buClr>
                <a:srgbClr val="000000"/>
              </a:buClr>
              <a:buSzPts val="1192"/>
              <a:buFont typeface="Arial"/>
              <a:buNone/>
            </a:pPr>
            <a:r>
              <a:rPr b="0" i="0" lang="ru" sz="1390" u="none" cap="none" strike="noStrike">
                <a:solidFill>
                  <a:srgbClr val="FFFFFF"/>
                </a:solidFill>
                <a:latin typeface="Montserrat"/>
                <a:ea typeface="Montserrat"/>
                <a:cs typeface="Montserrat"/>
                <a:sym typeface="Montserrat"/>
              </a:rPr>
              <a:t>Average rate</a:t>
            </a:r>
            <a:endParaRPr b="1" i="0" sz="2583" u="none" cap="none" strike="noStrike">
              <a:solidFill>
                <a:srgbClr val="FFFFFF"/>
              </a:solidFill>
              <a:latin typeface="Montserrat"/>
              <a:ea typeface="Montserrat"/>
              <a:cs typeface="Montserrat"/>
              <a:sym typeface="Montserrat"/>
            </a:endParaRPr>
          </a:p>
        </p:txBody>
      </p:sp>
      <p:pic>
        <p:nvPicPr>
          <p:cNvPr id="167" name="Google Shape;167;p32"/>
          <p:cNvPicPr preferRelativeResize="0"/>
          <p:nvPr/>
        </p:nvPicPr>
        <p:blipFill rotWithShape="1">
          <a:blip r:embed="rId5">
            <a:alphaModFix/>
          </a:blip>
          <a:srcRect b="0" l="0" r="0" t="0"/>
          <a:stretch/>
        </p:blipFill>
        <p:spPr>
          <a:xfrm>
            <a:off x="599555" y="1132636"/>
            <a:ext cx="1021410" cy="354649"/>
          </a:xfrm>
          <a:prstGeom prst="rect">
            <a:avLst/>
          </a:prstGeom>
          <a:noFill/>
          <a:ln>
            <a:noFill/>
          </a:ln>
        </p:spPr>
      </p:pic>
      <p:pic>
        <p:nvPicPr>
          <p:cNvPr id="168" name="Google Shape;168;p32" title="880769.gif"/>
          <p:cNvPicPr preferRelativeResize="0"/>
          <p:nvPr/>
        </p:nvPicPr>
        <p:blipFill rotWithShape="1">
          <a:blip r:embed="rId6">
            <a:alphaModFix/>
          </a:blip>
          <a:srcRect b="768" l="2272" r="2262" t="768"/>
          <a:stretch/>
        </p:blipFill>
        <p:spPr>
          <a:xfrm>
            <a:off x="6847386" y="855381"/>
            <a:ext cx="1859400" cy="3883800"/>
          </a:xfrm>
          <a:prstGeom prst="roundRect">
            <a:avLst>
              <a:gd fmla="val 16667" name="adj"/>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pic>
        <p:nvPicPr>
          <p:cNvPr id="173" name="Google Shape;173;p33"/>
          <p:cNvPicPr preferRelativeResize="0"/>
          <p:nvPr/>
        </p:nvPicPr>
        <p:blipFill>
          <a:blip r:embed="rId3">
            <a:alphaModFix/>
          </a:blip>
          <a:stretch>
            <a:fillRect/>
          </a:stretch>
        </p:blipFill>
        <p:spPr>
          <a:xfrm>
            <a:off x="7839783" y="109375"/>
            <a:ext cx="1068088" cy="311350"/>
          </a:xfrm>
          <a:prstGeom prst="rect">
            <a:avLst/>
          </a:prstGeom>
          <a:noFill/>
          <a:ln>
            <a:noFill/>
          </a:ln>
        </p:spPr>
      </p:pic>
      <p:cxnSp>
        <p:nvCxnSpPr>
          <p:cNvPr id="174" name="Google Shape;174;p33"/>
          <p:cNvCxnSpPr/>
          <p:nvPr/>
        </p:nvCxnSpPr>
        <p:spPr>
          <a:xfrm>
            <a:off x="23975" y="518300"/>
            <a:ext cx="9102900" cy="0"/>
          </a:xfrm>
          <a:prstGeom prst="straightConnector1">
            <a:avLst/>
          </a:prstGeom>
          <a:noFill/>
          <a:ln cap="flat" cmpd="sng" w="9525">
            <a:solidFill>
              <a:schemeClr val="lt1"/>
            </a:solidFill>
            <a:prstDash val="solid"/>
            <a:round/>
            <a:headEnd len="med" w="med" type="none"/>
            <a:tailEnd len="med" w="med" type="none"/>
          </a:ln>
        </p:spPr>
      </p:cxnSp>
      <p:sp>
        <p:nvSpPr>
          <p:cNvPr id="175" name="Google Shape;175;p33"/>
          <p:cNvSpPr txBox="1"/>
          <p:nvPr/>
        </p:nvSpPr>
        <p:spPr>
          <a:xfrm>
            <a:off x="2947791" y="109350"/>
            <a:ext cx="3570300" cy="3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u">
                <a:solidFill>
                  <a:srgbClr val="FFFFFF"/>
                </a:solidFill>
                <a:latin typeface="Montserrat"/>
                <a:ea typeface="Montserrat"/>
                <a:cs typeface="Montserrat"/>
                <a:sym typeface="Montserrat"/>
              </a:rPr>
              <a:t>e-Otinish AI</a:t>
            </a:r>
            <a:endParaRPr>
              <a:solidFill>
                <a:srgbClr val="FFFFFF"/>
              </a:solidFill>
              <a:latin typeface="Montserrat"/>
              <a:ea typeface="Montserrat"/>
              <a:cs typeface="Montserrat"/>
              <a:sym typeface="Montserrat"/>
            </a:endParaRPr>
          </a:p>
        </p:txBody>
      </p:sp>
      <p:sp>
        <p:nvSpPr>
          <p:cNvPr id="176" name="Google Shape;176;p33"/>
          <p:cNvSpPr/>
          <p:nvPr/>
        </p:nvSpPr>
        <p:spPr>
          <a:xfrm>
            <a:off x="295500" y="1046800"/>
            <a:ext cx="8553000" cy="585300"/>
          </a:xfrm>
          <a:prstGeom prst="rect">
            <a:avLst/>
          </a:prstGeom>
          <a:solidFill>
            <a:srgbClr val="FFFFFF">
              <a:alpha val="14510"/>
            </a:srgbClr>
          </a:solidFill>
          <a:ln>
            <a:noFill/>
          </a:ln>
        </p:spPr>
        <p:txBody>
          <a:bodyPr anchorCtr="0" anchor="ctr" bIns="43550" lIns="43550" spcFirstLastPara="1" rIns="43550" wrap="square" tIns="43550">
            <a:noAutofit/>
          </a:bodyPr>
          <a:lstStyle/>
          <a:p>
            <a:pPr indent="0" lvl="0" marL="1028067" marR="169329" rtl="0" algn="l">
              <a:lnSpc>
                <a:spcPct val="100000"/>
              </a:lnSpc>
              <a:spcBef>
                <a:spcPts val="0"/>
              </a:spcBef>
              <a:spcAft>
                <a:spcPts val="0"/>
              </a:spcAft>
              <a:buClr>
                <a:srgbClr val="000000"/>
              </a:buClr>
              <a:buSzPts val="1333"/>
              <a:buFont typeface="Arial"/>
              <a:buNone/>
            </a:pPr>
            <a:r>
              <a:rPr b="1" i="0" lang="ru" sz="1333" u="none" cap="none" strike="noStrike">
                <a:solidFill>
                  <a:srgbClr val="FFFFFF"/>
                </a:solidFill>
                <a:latin typeface="Montserrat"/>
                <a:ea typeface="Montserrat"/>
                <a:cs typeface="Montserrat"/>
                <a:sym typeface="Montserrat"/>
              </a:rPr>
              <a:t>e-Otinish AI</a:t>
            </a:r>
            <a:endParaRPr b="1" i="0" sz="666" u="none" cap="none" strike="noStrike">
              <a:solidFill>
                <a:srgbClr val="FFFFFF"/>
              </a:solidFill>
              <a:latin typeface="Montserrat"/>
              <a:ea typeface="Montserrat"/>
              <a:cs typeface="Montserrat"/>
              <a:sym typeface="Montserrat"/>
            </a:endParaRPr>
          </a:p>
          <a:p>
            <a:pPr indent="0" lvl="0" marL="1028067" marR="169329" rtl="0" algn="l">
              <a:lnSpc>
                <a:spcPct val="100000"/>
              </a:lnSpc>
              <a:spcBef>
                <a:spcPts val="0"/>
              </a:spcBef>
              <a:spcAft>
                <a:spcPts val="0"/>
              </a:spcAft>
              <a:buClr>
                <a:srgbClr val="000000"/>
              </a:buClr>
              <a:buSzPts val="1333"/>
              <a:buFont typeface="Arial"/>
              <a:buNone/>
            </a:pPr>
            <a:r>
              <a:rPr b="0" i="0" lang="ru" sz="1142" u="none" cap="none" strike="noStrike">
                <a:solidFill>
                  <a:srgbClr val="FFFFFF"/>
                </a:solidFill>
                <a:latin typeface="Montserrat"/>
                <a:ea typeface="Montserrat"/>
                <a:cs typeface="Montserrat"/>
                <a:sym typeface="Montserrat"/>
              </a:rPr>
              <a:t>AI Assistant for Processing Citizen Requests</a:t>
            </a:r>
            <a:endParaRPr b="0" i="0" sz="1142" u="none" cap="none" strike="noStrike">
              <a:solidFill>
                <a:srgbClr val="FFFFFF"/>
              </a:solidFill>
              <a:latin typeface="Montserrat"/>
              <a:ea typeface="Montserrat"/>
              <a:cs typeface="Montserrat"/>
              <a:sym typeface="Montserrat"/>
            </a:endParaRPr>
          </a:p>
        </p:txBody>
      </p:sp>
      <p:pic>
        <p:nvPicPr>
          <p:cNvPr id="177" name="Google Shape;177;p33"/>
          <p:cNvPicPr preferRelativeResize="0"/>
          <p:nvPr/>
        </p:nvPicPr>
        <p:blipFill rotWithShape="1">
          <a:blip r:embed="rId4">
            <a:alphaModFix/>
          </a:blip>
          <a:srcRect b="0" l="0" r="0" t="0"/>
          <a:stretch/>
        </p:blipFill>
        <p:spPr>
          <a:xfrm>
            <a:off x="508697" y="1119588"/>
            <a:ext cx="439702" cy="439702"/>
          </a:xfrm>
          <a:prstGeom prst="rect">
            <a:avLst/>
          </a:prstGeom>
          <a:noFill/>
          <a:ln>
            <a:noFill/>
          </a:ln>
        </p:spPr>
      </p:pic>
      <p:pic>
        <p:nvPicPr>
          <p:cNvPr id="178" name="Google Shape;178;p33" title="Group 7071.png"/>
          <p:cNvPicPr preferRelativeResize="0"/>
          <p:nvPr/>
        </p:nvPicPr>
        <p:blipFill rotWithShape="1">
          <a:blip r:embed="rId5">
            <a:alphaModFix/>
          </a:blip>
          <a:srcRect b="27803" l="0" r="0" t="0"/>
          <a:stretch/>
        </p:blipFill>
        <p:spPr>
          <a:xfrm>
            <a:off x="7564963" y="871725"/>
            <a:ext cx="886186" cy="935428"/>
          </a:xfrm>
          <a:prstGeom prst="rect">
            <a:avLst/>
          </a:prstGeom>
          <a:noFill/>
          <a:ln>
            <a:noFill/>
          </a:ln>
        </p:spPr>
      </p:pic>
      <p:sp>
        <p:nvSpPr>
          <p:cNvPr id="179" name="Google Shape;179;p33"/>
          <p:cNvSpPr/>
          <p:nvPr/>
        </p:nvSpPr>
        <p:spPr>
          <a:xfrm>
            <a:off x="306770" y="3833478"/>
            <a:ext cx="2891700" cy="808500"/>
          </a:xfrm>
          <a:prstGeom prst="rect">
            <a:avLst/>
          </a:prstGeom>
          <a:solidFill>
            <a:srgbClr val="FFFFFF">
              <a:alpha val="14510"/>
            </a:srgbClr>
          </a:solidFill>
          <a:ln>
            <a:noFill/>
          </a:ln>
        </p:spPr>
        <p:txBody>
          <a:bodyPr anchorCtr="0" anchor="ctr" bIns="0" lIns="0" spcFirstLastPara="1" rIns="0" wrap="square" tIns="0">
            <a:noAutofit/>
          </a:bodyPr>
          <a:lstStyle/>
          <a:p>
            <a:pPr indent="0" lvl="0" marL="0" marR="175420" rtl="0" algn="ctr">
              <a:lnSpc>
                <a:spcPct val="100000"/>
              </a:lnSpc>
              <a:spcBef>
                <a:spcPts val="0"/>
              </a:spcBef>
              <a:spcAft>
                <a:spcPts val="0"/>
              </a:spcAft>
              <a:buClr>
                <a:srgbClr val="000000"/>
              </a:buClr>
              <a:buSzPts val="1283"/>
              <a:buFont typeface="Arial"/>
              <a:buNone/>
            </a:pPr>
            <a:r>
              <a:rPr b="1" i="0" lang="ru" sz="1884" u="none" cap="none" strike="noStrike">
                <a:solidFill>
                  <a:srgbClr val="FFFFFF"/>
                </a:solidFill>
                <a:latin typeface="Montserrat"/>
                <a:ea typeface="Montserrat"/>
                <a:cs typeface="Montserrat"/>
                <a:sym typeface="Montserrat"/>
              </a:rPr>
              <a:t>  15+</a:t>
            </a:r>
            <a:endParaRPr b="1" i="0" sz="1686" u="none" cap="none" strike="noStrike">
              <a:solidFill>
                <a:srgbClr val="FFFFFF"/>
              </a:solidFill>
              <a:latin typeface="Montserrat"/>
              <a:ea typeface="Montserrat"/>
              <a:cs typeface="Montserrat"/>
              <a:sym typeface="Montserrat"/>
            </a:endParaRPr>
          </a:p>
          <a:p>
            <a:pPr indent="0" lvl="0" marL="0" marR="175420" rtl="0" algn="ctr">
              <a:lnSpc>
                <a:spcPct val="100000"/>
              </a:lnSpc>
              <a:spcBef>
                <a:spcPts val="0"/>
              </a:spcBef>
              <a:spcAft>
                <a:spcPts val="0"/>
              </a:spcAft>
              <a:buClr>
                <a:srgbClr val="000000"/>
              </a:buClr>
              <a:buSzPts val="1283"/>
              <a:buFont typeface="Arial"/>
              <a:buNone/>
            </a:pPr>
            <a:r>
              <a:rPr b="0" i="0" lang="ru" sz="1390" u="none" cap="none" strike="noStrike">
                <a:solidFill>
                  <a:srgbClr val="FFFFFF"/>
                </a:solidFill>
                <a:latin typeface="Montserrat"/>
                <a:ea typeface="Montserrat"/>
                <a:cs typeface="Montserrat"/>
                <a:sym typeface="Montserrat"/>
              </a:rPr>
              <a:t>Government bodies</a:t>
            </a:r>
            <a:endParaRPr b="0" i="0" sz="1390" u="none" cap="none" strike="noStrike">
              <a:solidFill>
                <a:srgbClr val="FFFFFF"/>
              </a:solidFill>
              <a:latin typeface="Montserrat"/>
              <a:ea typeface="Montserrat"/>
              <a:cs typeface="Montserrat"/>
              <a:sym typeface="Montserrat"/>
            </a:endParaRPr>
          </a:p>
          <a:p>
            <a:pPr indent="0" lvl="0" marL="0" marR="175420" rtl="0" algn="ctr">
              <a:lnSpc>
                <a:spcPct val="100000"/>
              </a:lnSpc>
              <a:spcBef>
                <a:spcPts val="0"/>
              </a:spcBef>
              <a:spcAft>
                <a:spcPts val="0"/>
              </a:spcAft>
              <a:buClr>
                <a:srgbClr val="000000"/>
              </a:buClr>
              <a:buSzPts val="1283"/>
              <a:buFont typeface="Arial"/>
              <a:buNone/>
            </a:pPr>
            <a:r>
              <a:rPr b="0" i="0" lang="ru" sz="1390" u="none" cap="none" strike="noStrike">
                <a:solidFill>
                  <a:srgbClr val="FFFFFF"/>
                </a:solidFill>
                <a:latin typeface="Montserrat"/>
                <a:ea typeface="Montserrat"/>
                <a:cs typeface="Montserrat"/>
                <a:sym typeface="Montserrat"/>
              </a:rPr>
              <a:t>use AI</a:t>
            </a:r>
            <a:endParaRPr b="1" i="0" sz="1390" u="none" cap="none" strike="noStrike">
              <a:solidFill>
                <a:srgbClr val="FFFFFF"/>
              </a:solidFill>
              <a:latin typeface="Montserrat"/>
              <a:ea typeface="Montserrat"/>
              <a:cs typeface="Montserrat"/>
              <a:sym typeface="Montserrat"/>
            </a:endParaRPr>
          </a:p>
        </p:txBody>
      </p:sp>
      <p:sp>
        <p:nvSpPr>
          <p:cNvPr id="180" name="Google Shape;180;p33"/>
          <p:cNvSpPr/>
          <p:nvPr/>
        </p:nvSpPr>
        <p:spPr>
          <a:xfrm>
            <a:off x="306770" y="2820318"/>
            <a:ext cx="2891700" cy="808500"/>
          </a:xfrm>
          <a:prstGeom prst="rect">
            <a:avLst/>
          </a:prstGeom>
          <a:solidFill>
            <a:srgbClr val="FFFFFF">
              <a:alpha val="1451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80"/>
              <a:buFont typeface="Arial"/>
              <a:buNone/>
            </a:pPr>
            <a:r>
              <a:rPr b="1" i="0" lang="ru" sz="1884" u="none" cap="none" strike="noStrike">
                <a:solidFill>
                  <a:srgbClr val="FFFFFF"/>
                </a:solidFill>
                <a:latin typeface="Montserrat"/>
                <a:ea typeface="Montserrat"/>
                <a:cs typeface="Montserrat"/>
                <a:sym typeface="Montserrat"/>
              </a:rPr>
              <a:t>283</a:t>
            </a:r>
            <a:r>
              <a:rPr b="1" lang="ru" sz="1884">
                <a:solidFill>
                  <a:srgbClr val="FFFFFF"/>
                </a:solidFill>
                <a:latin typeface="Montserrat"/>
                <a:ea typeface="Montserrat"/>
                <a:cs typeface="Montserrat"/>
                <a:sym typeface="Montserrat"/>
              </a:rPr>
              <a:t>k</a:t>
            </a:r>
            <a:r>
              <a:rPr b="1" i="0" lang="ru" sz="1884" u="none" cap="none" strike="noStrike">
                <a:solidFill>
                  <a:srgbClr val="FFFFFF"/>
                </a:solidFill>
                <a:latin typeface="Montserrat"/>
                <a:ea typeface="Montserrat"/>
                <a:cs typeface="Montserrat"/>
                <a:sym typeface="Montserrat"/>
              </a:rPr>
              <a:t>+</a:t>
            </a:r>
            <a:endParaRPr b="1" i="0" sz="188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84"/>
              <a:buFont typeface="Arial"/>
              <a:buNone/>
            </a:pPr>
            <a:r>
              <a:rPr b="0" i="0" lang="ru" sz="1390" u="none" cap="none" strike="noStrike">
                <a:solidFill>
                  <a:srgbClr val="FFFFFF"/>
                </a:solidFill>
                <a:latin typeface="Montserrat"/>
                <a:ea typeface="Montserrat"/>
                <a:cs typeface="Montserrat"/>
                <a:sym typeface="Montserrat"/>
              </a:rPr>
              <a:t>Requests</a:t>
            </a:r>
            <a:endParaRPr b="0" i="0" sz="1390"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84"/>
              <a:buFont typeface="Arial"/>
              <a:buNone/>
            </a:pPr>
            <a:r>
              <a:rPr b="0" i="0" lang="ru" sz="1390" u="none" cap="none" strike="noStrike">
                <a:solidFill>
                  <a:srgbClr val="FFFFFF"/>
                </a:solidFill>
                <a:latin typeface="Montserrat"/>
                <a:ea typeface="Montserrat"/>
                <a:cs typeface="Montserrat"/>
                <a:sym typeface="Montserrat"/>
              </a:rPr>
              <a:t>processed by AI</a:t>
            </a:r>
            <a:endParaRPr b="0" i="0" sz="1390" u="none" cap="none" strike="noStrike">
              <a:solidFill>
                <a:srgbClr val="FFFFFF"/>
              </a:solidFill>
              <a:latin typeface="Montserrat"/>
              <a:ea typeface="Montserrat"/>
              <a:cs typeface="Montserrat"/>
              <a:sym typeface="Montserrat"/>
            </a:endParaRPr>
          </a:p>
        </p:txBody>
      </p:sp>
      <p:sp>
        <p:nvSpPr>
          <p:cNvPr id="181" name="Google Shape;181;p33"/>
          <p:cNvSpPr/>
          <p:nvPr/>
        </p:nvSpPr>
        <p:spPr>
          <a:xfrm>
            <a:off x="306770" y="1807158"/>
            <a:ext cx="2891700" cy="808500"/>
          </a:xfrm>
          <a:prstGeom prst="rect">
            <a:avLst/>
          </a:prstGeom>
          <a:solidFill>
            <a:srgbClr val="FFFFFF">
              <a:alpha val="1451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80"/>
              <a:buFont typeface="Arial"/>
              <a:buNone/>
            </a:pPr>
            <a:r>
              <a:rPr b="1" i="0" lang="ru" sz="1884" u="none" cap="none" strike="noStrike">
                <a:solidFill>
                  <a:srgbClr val="FFFFFF"/>
                </a:solidFill>
                <a:latin typeface="Montserrat"/>
                <a:ea typeface="Montserrat"/>
                <a:cs typeface="Montserrat"/>
                <a:sym typeface="Montserrat"/>
              </a:rPr>
              <a:t>3.5М+</a:t>
            </a:r>
            <a:endParaRPr b="1" i="0" sz="1884" u="none" cap="none" strike="noStrike">
              <a:solidFill>
                <a:srgbClr val="FFFFFF"/>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184"/>
              <a:buFont typeface="Arial"/>
              <a:buNone/>
            </a:pPr>
            <a:r>
              <a:rPr b="0" i="0" lang="ru" sz="1390" u="none" cap="none" strike="noStrike">
                <a:solidFill>
                  <a:srgbClr val="FFFFFF"/>
                </a:solidFill>
                <a:latin typeface="Montserrat"/>
                <a:ea typeface="Montserrat"/>
                <a:cs typeface="Montserrat"/>
                <a:sym typeface="Montserrat"/>
              </a:rPr>
              <a:t>Requests</a:t>
            </a:r>
            <a:endParaRPr b="0" i="0" sz="2475" u="none" cap="none" strike="noStrike">
              <a:solidFill>
                <a:srgbClr val="FFFFFF"/>
              </a:solidFill>
              <a:latin typeface="Montserrat"/>
              <a:ea typeface="Montserrat"/>
              <a:cs typeface="Montserrat"/>
              <a:sym typeface="Montserrat"/>
            </a:endParaRPr>
          </a:p>
        </p:txBody>
      </p:sp>
      <p:pic>
        <p:nvPicPr>
          <p:cNvPr id="182" name="Google Shape;182;p33" title="e otnish eng.mp4">
            <a:hlinkClick r:id="rId6"/>
          </p:cNvPr>
          <p:cNvPicPr preferRelativeResize="0"/>
          <p:nvPr/>
        </p:nvPicPr>
        <p:blipFill>
          <a:blip r:embed="rId7">
            <a:alphaModFix/>
          </a:blip>
          <a:stretch>
            <a:fillRect/>
          </a:stretch>
        </p:blipFill>
        <p:spPr>
          <a:xfrm>
            <a:off x="3388700" y="1807140"/>
            <a:ext cx="4508319" cy="293312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34"/>
          <p:cNvPicPr preferRelativeResize="0"/>
          <p:nvPr/>
        </p:nvPicPr>
        <p:blipFill>
          <a:blip r:embed="rId3">
            <a:alphaModFix/>
          </a:blip>
          <a:stretch>
            <a:fillRect/>
          </a:stretch>
        </p:blipFill>
        <p:spPr>
          <a:xfrm>
            <a:off x="7839783" y="109375"/>
            <a:ext cx="1068088" cy="311350"/>
          </a:xfrm>
          <a:prstGeom prst="rect">
            <a:avLst/>
          </a:prstGeom>
          <a:noFill/>
          <a:ln>
            <a:noFill/>
          </a:ln>
        </p:spPr>
      </p:pic>
      <p:cxnSp>
        <p:nvCxnSpPr>
          <p:cNvPr id="188" name="Google Shape;188;p34"/>
          <p:cNvCxnSpPr/>
          <p:nvPr/>
        </p:nvCxnSpPr>
        <p:spPr>
          <a:xfrm>
            <a:off x="23975" y="518300"/>
            <a:ext cx="9102900" cy="0"/>
          </a:xfrm>
          <a:prstGeom prst="straightConnector1">
            <a:avLst/>
          </a:prstGeom>
          <a:noFill/>
          <a:ln cap="flat" cmpd="sng" w="9525">
            <a:solidFill>
              <a:schemeClr val="lt1"/>
            </a:solidFill>
            <a:prstDash val="solid"/>
            <a:round/>
            <a:headEnd len="med" w="med" type="none"/>
            <a:tailEnd len="med" w="med" type="none"/>
          </a:ln>
        </p:spPr>
      </p:cxnSp>
      <p:sp>
        <p:nvSpPr>
          <p:cNvPr id="189" name="Google Shape;189;p34"/>
          <p:cNvSpPr txBox="1"/>
          <p:nvPr/>
        </p:nvSpPr>
        <p:spPr>
          <a:xfrm>
            <a:off x="2947791" y="109350"/>
            <a:ext cx="3570300" cy="3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u">
                <a:solidFill>
                  <a:srgbClr val="FFFFFF"/>
                </a:solidFill>
                <a:latin typeface="Montserrat"/>
                <a:ea typeface="Montserrat"/>
                <a:cs typeface="Montserrat"/>
                <a:sym typeface="Montserrat"/>
              </a:rPr>
              <a:t>Qazaq Law</a:t>
            </a:r>
            <a:endParaRPr>
              <a:solidFill>
                <a:srgbClr val="FFFFFF"/>
              </a:solidFill>
              <a:latin typeface="Montserrat"/>
              <a:ea typeface="Montserrat"/>
              <a:cs typeface="Montserrat"/>
              <a:sym typeface="Montserrat"/>
            </a:endParaRPr>
          </a:p>
        </p:txBody>
      </p:sp>
      <p:pic>
        <p:nvPicPr>
          <p:cNvPr id="190" name="Google Shape;190;p34" title="qazlaw.gif"/>
          <p:cNvPicPr preferRelativeResize="0"/>
          <p:nvPr/>
        </p:nvPicPr>
        <p:blipFill>
          <a:blip r:embed="rId4">
            <a:alphaModFix/>
          </a:blip>
          <a:stretch>
            <a:fillRect/>
          </a:stretch>
        </p:blipFill>
        <p:spPr>
          <a:xfrm>
            <a:off x="7052275" y="1043926"/>
            <a:ext cx="1706411" cy="3682974"/>
          </a:xfrm>
          <a:prstGeom prst="rect">
            <a:avLst/>
          </a:prstGeom>
          <a:noFill/>
          <a:ln>
            <a:noFill/>
          </a:ln>
        </p:spPr>
      </p:pic>
      <p:pic>
        <p:nvPicPr>
          <p:cNvPr id="191" name="Google Shape;191;p34"/>
          <p:cNvPicPr preferRelativeResize="0"/>
          <p:nvPr/>
        </p:nvPicPr>
        <p:blipFill rotWithShape="1">
          <a:blip r:embed="rId5">
            <a:alphaModFix/>
          </a:blip>
          <a:srcRect b="0" l="0" r="0" t="0"/>
          <a:stretch/>
        </p:blipFill>
        <p:spPr>
          <a:xfrm>
            <a:off x="6959811" y="952500"/>
            <a:ext cx="1891336" cy="3865825"/>
          </a:xfrm>
          <a:prstGeom prst="rect">
            <a:avLst/>
          </a:prstGeom>
          <a:noFill/>
          <a:ln>
            <a:noFill/>
          </a:ln>
        </p:spPr>
      </p:pic>
      <p:sp>
        <p:nvSpPr>
          <p:cNvPr id="192" name="Google Shape;192;p34"/>
          <p:cNvSpPr/>
          <p:nvPr/>
        </p:nvSpPr>
        <p:spPr>
          <a:xfrm>
            <a:off x="292876" y="968187"/>
            <a:ext cx="6474300" cy="929100"/>
          </a:xfrm>
          <a:prstGeom prst="rect">
            <a:avLst/>
          </a:prstGeom>
          <a:solidFill>
            <a:srgbClr val="FFFFFF">
              <a:alpha val="14900"/>
            </a:srgbClr>
          </a:solidFill>
          <a:ln>
            <a:noFill/>
          </a:ln>
        </p:spPr>
        <p:txBody>
          <a:bodyPr anchorCtr="0" anchor="ctr" bIns="48925" lIns="48925" spcFirstLastPara="1" rIns="48925" wrap="square" tIns="48925">
            <a:noAutofit/>
          </a:bodyPr>
          <a:lstStyle/>
          <a:p>
            <a:pPr indent="0" lvl="0" marL="190216" marR="190216" rtl="0" algn="l">
              <a:lnSpc>
                <a:spcPct val="100000"/>
              </a:lnSpc>
              <a:spcBef>
                <a:spcPts val="0"/>
              </a:spcBef>
              <a:spcAft>
                <a:spcPts val="0"/>
              </a:spcAft>
              <a:buClr>
                <a:srgbClr val="000000"/>
              </a:buClr>
              <a:buSzPts val="2461"/>
              <a:buFont typeface="Arial"/>
              <a:buNone/>
            </a:pPr>
            <a:r>
              <a:t/>
            </a:r>
            <a:endParaRPr b="0" i="0" sz="2246" u="none" cap="none" strike="noStrike">
              <a:solidFill>
                <a:srgbClr val="FFFFFF"/>
              </a:solidFill>
              <a:latin typeface="Montserrat"/>
              <a:ea typeface="Montserrat"/>
              <a:cs typeface="Montserrat"/>
              <a:sym typeface="Montserrat"/>
            </a:endParaRPr>
          </a:p>
        </p:txBody>
      </p:sp>
      <p:sp>
        <p:nvSpPr>
          <p:cNvPr id="193" name="Google Shape;193;p34"/>
          <p:cNvSpPr txBox="1"/>
          <p:nvPr/>
        </p:nvSpPr>
        <p:spPr>
          <a:xfrm>
            <a:off x="1044128" y="968198"/>
            <a:ext cx="5722800" cy="971400"/>
          </a:xfrm>
          <a:prstGeom prst="rect">
            <a:avLst/>
          </a:prstGeom>
          <a:noFill/>
          <a:ln>
            <a:noFill/>
          </a:ln>
        </p:spPr>
        <p:txBody>
          <a:bodyPr anchorCtr="0" anchor="t" bIns="97800" lIns="97800" spcFirstLastPara="1" rIns="97800" wrap="square" tIns="97800">
            <a:spAutoFit/>
          </a:bodyPr>
          <a:lstStyle/>
          <a:p>
            <a:pPr indent="0" lvl="0" marL="190216" marR="190216" rtl="0" algn="l">
              <a:lnSpc>
                <a:spcPct val="100000"/>
              </a:lnSpc>
              <a:spcBef>
                <a:spcPts val="0"/>
              </a:spcBef>
              <a:spcAft>
                <a:spcPts val="0"/>
              </a:spcAft>
              <a:buClr>
                <a:srgbClr val="000000"/>
              </a:buClr>
              <a:buSzPts val="1498"/>
              <a:buFont typeface="Arial"/>
              <a:buNone/>
            </a:pPr>
            <a:r>
              <a:rPr b="1" i="0" lang="ru" sz="1283" u="none" cap="none" strike="noStrike">
                <a:solidFill>
                  <a:srgbClr val="FFFFFF"/>
                </a:solidFill>
                <a:latin typeface="Montserrat"/>
                <a:ea typeface="Montserrat"/>
                <a:cs typeface="Montserrat"/>
                <a:sym typeface="Montserrat"/>
              </a:rPr>
              <a:t>Qazaq Law</a:t>
            </a:r>
            <a:endParaRPr b="1" i="0" sz="1283" u="none" cap="none" strike="noStrike">
              <a:solidFill>
                <a:srgbClr val="FFFFFF"/>
              </a:solidFill>
              <a:latin typeface="Montserrat"/>
              <a:ea typeface="Montserrat"/>
              <a:cs typeface="Montserrat"/>
              <a:sym typeface="Montserrat"/>
            </a:endParaRPr>
          </a:p>
          <a:p>
            <a:pPr indent="0" lvl="0" marL="190216" marR="190216" rtl="0" algn="l">
              <a:lnSpc>
                <a:spcPct val="100000"/>
              </a:lnSpc>
              <a:spcBef>
                <a:spcPts val="0"/>
              </a:spcBef>
              <a:spcAft>
                <a:spcPts val="0"/>
              </a:spcAft>
              <a:buClr>
                <a:srgbClr val="000000"/>
              </a:buClr>
              <a:buSzPts val="749"/>
              <a:buFont typeface="Arial"/>
              <a:buNone/>
            </a:pPr>
            <a:r>
              <a:t/>
            </a:r>
            <a:endParaRPr b="1" i="0" sz="534" u="none" cap="none" strike="noStrike">
              <a:solidFill>
                <a:srgbClr val="FFFFFF"/>
              </a:solidFill>
              <a:latin typeface="Montserrat"/>
              <a:ea typeface="Montserrat"/>
              <a:cs typeface="Montserrat"/>
              <a:sym typeface="Montserrat"/>
            </a:endParaRPr>
          </a:p>
          <a:p>
            <a:pPr indent="0" lvl="0" marL="190216" marR="190216" rtl="0" algn="l">
              <a:lnSpc>
                <a:spcPct val="100000"/>
              </a:lnSpc>
              <a:spcBef>
                <a:spcPts val="0"/>
              </a:spcBef>
              <a:spcAft>
                <a:spcPts val="0"/>
              </a:spcAft>
              <a:buClr>
                <a:srgbClr val="000000"/>
              </a:buClr>
              <a:buSzPts val="1284"/>
              <a:buFont typeface="Arial"/>
              <a:buNone/>
            </a:pPr>
            <a:r>
              <a:rPr lang="ru" sz="1069">
                <a:solidFill>
                  <a:srgbClr val="FFFFFF"/>
                </a:solidFill>
                <a:latin typeface="Montserrat"/>
                <a:ea typeface="Montserrat"/>
                <a:cs typeface="Montserrat"/>
                <a:sym typeface="Montserrat"/>
              </a:rPr>
              <a:t>Provides assistance in explanation of Kazakh legal documents and answering questions about Kazakhstan's legislation</a:t>
            </a:r>
            <a:endParaRPr b="0" i="0" sz="1069" u="none" cap="none" strike="noStrike">
              <a:solidFill>
                <a:srgbClr val="FFFFFF"/>
              </a:solidFill>
              <a:latin typeface="Montserrat"/>
              <a:ea typeface="Montserrat"/>
              <a:cs typeface="Montserrat"/>
              <a:sym typeface="Montserrat"/>
            </a:endParaRPr>
          </a:p>
          <a:p>
            <a:pPr indent="0" lvl="0" marL="190216" marR="190216" rtl="0" algn="l">
              <a:lnSpc>
                <a:spcPct val="100000"/>
              </a:lnSpc>
              <a:spcBef>
                <a:spcPts val="0"/>
              </a:spcBef>
              <a:spcAft>
                <a:spcPts val="0"/>
              </a:spcAft>
              <a:buClr>
                <a:srgbClr val="000000"/>
              </a:buClr>
              <a:buSzPts val="1284"/>
              <a:buFont typeface="Arial"/>
              <a:buNone/>
            </a:pPr>
            <a:r>
              <a:rPr lang="ru" sz="1069">
                <a:solidFill>
                  <a:srgbClr val="FFFFFF"/>
                </a:solidFill>
                <a:latin typeface="Montserrat"/>
                <a:ea typeface="Montserrat"/>
                <a:cs typeface="Montserrat"/>
                <a:sym typeface="Montserrat"/>
              </a:rPr>
              <a:t>At the moment, the agent has been used more than 5,000 times.</a:t>
            </a:r>
            <a:endParaRPr b="0" i="0" sz="1069" u="none" cap="none" strike="noStrike">
              <a:solidFill>
                <a:srgbClr val="FFFFFF"/>
              </a:solidFill>
              <a:latin typeface="Montserrat"/>
              <a:ea typeface="Montserrat"/>
              <a:cs typeface="Montserrat"/>
              <a:sym typeface="Montserrat"/>
            </a:endParaRPr>
          </a:p>
        </p:txBody>
      </p:sp>
      <p:sp>
        <p:nvSpPr>
          <p:cNvPr id="194" name="Google Shape;194;p34"/>
          <p:cNvSpPr/>
          <p:nvPr/>
        </p:nvSpPr>
        <p:spPr>
          <a:xfrm>
            <a:off x="292850" y="3128123"/>
            <a:ext cx="6474300" cy="1522800"/>
          </a:xfrm>
          <a:prstGeom prst="rect">
            <a:avLst/>
          </a:prstGeom>
          <a:solidFill>
            <a:srgbClr val="FFFFFF">
              <a:alpha val="14900"/>
            </a:srgbClr>
          </a:solidFill>
          <a:ln cap="flat" cmpd="sng" w="20375">
            <a:solidFill>
              <a:srgbClr val="007AF0"/>
            </a:solidFill>
            <a:prstDash val="lgDash"/>
            <a:round/>
            <a:headEnd len="sm" w="sm" type="none"/>
            <a:tailEnd len="sm" w="sm" type="none"/>
          </a:ln>
        </p:spPr>
        <p:txBody>
          <a:bodyPr anchorCtr="0" anchor="ctr" bIns="48925" lIns="48925" spcFirstLastPara="1" rIns="48925" wrap="square" tIns="48925">
            <a:noAutofit/>
          </a:bodyPr>
          <a:lstStyle/>
          <a:p>
            <a:pPr indent="0" lvl="0" marL="489129" marR="190216" rtl="0" algn="l">
              <a:lnSpc>
                <a:spcPct val="100000"/>
              </a:lnSpc>
              <a:spcBef>
                <a:spcPts val="0"/>
              </a:spcBef>
              <a:spcAft>
                <a:spcPts val="0"/>
              </a:spcAft>
              <a:buClr>
                <a:srgbClr val="000000"/>
              </a:buClr>
              <a:buSzPts val="1498"/>
              <a:buFont typeface="Arial"/>
              <a:buNone/>
            </a:pPr>
            <a:r>
              <a:rPr b="1" lang="ru" sz="1176">
                <a:solidFill>
                  <a:srgbClr val="FFFFFF"/>
                </a:solidFill>
                <a:latin typeface="Montserrat"/>
                <a:ea typeface="Montserrat"/>
                <a:cs typeface="Montserrat"/>
                <a:sym typeface="Montserrat"/>
              </a:rPr>
              <a:t>Case 2</a:t>
            </a:r>
            <a:endParaRPr b="1" sz="1176">
              <a:solidFill>
                <a:srgbClr val="FFFFFF"/>
              </a:solidFill>
              <a:latin typeface="Montserrat"/>
              <a:ea typeface="Montserrat"/>
              <a:cs typeface="Montserrat"/>
              <a:sym typeface="Montserrat"/>
            </a:endParaRPr>
          </a:p>
          <a:p>
            <a:pPr indent="-319291" lvl="0" marL="489129" marR="190216" rtl="0" algn="l">
              <a:lnSpc>
                <a:spcPct val="100000"/>
              </a:lnSpc>
              <a:spcBef>
                <a:spcPts val="0"/>
              </a:spcBef>
              <a:spcAft>
                <a:spcPts val="0"/>
              </a:spcAft>
              <a:buClr>
                <a:srgbClr val="FFFFFF"/>
              </a:buClr>
              <a:buSzPts val="1177"/>
              <a:buFont typeface="Montserrat Medium"/>
              <a:buChar char="-"/>
            </a:pPr>
            <a:r>
              <a:rPr lang="ru" sz="1176">
                <a:solidFill>
                  <a:srgbClr val="FFFFFF"/>
                </a:solidFill>
                <a:latin typeface="Montserrat Medium"/>
                <a:ea typeface="Montserrat Medium"/>
                <a:cs typeface="Montserrat Medium"/>
                <a:sym typeface="Montserrat Medium"/>
              </a:rPr>
              <a:t>A request is made for the agent to develop the necessary regulatory legal acts for the regulation of self-driving vehicles, or to propose amendments to existing ones, taking into account international practice.</a:t>
            </a:r>
            <a:endParaRPr sz="1176">
              <a:solidFill>
                <a:srgbClr val="FFFFFF"/>
              </a:solidFill>
              <a:latin typeface="Montserrat Medium"/>
              <a:ea typeface="Montserrat Medium"/>
              <a:cs typeface="Montserrat Medium"/>
              <a:sym typeface="Montserrat Medium"/>
            </a:endParaRPr>
          </a:p>
          <a:p>
            <a:pPr indent="-319291" lvl="0" marL="489129" marR="190216" rtl="0" algn="l">
              <a:lnSpc>
                <a:spcPct val="100000"/>
              </a:lnSpc>
              <a:spcBef>
                <a:spcPts val="0"/>
              </a:spcBef>
              <a:spcAft>
                <a:spcPts val="0"/>
              </a:spcAft>
              <a:buClr>
                <a:srgbClr val="FFFFFF"/>
              </a:buClr>
              <a:buSzPts val="1177"/>
              <a:buFont typeface="Montserrat Medium"/>
              <a:buChar char="-"/>
            </a:pPr>
            <a:r>
              <a:rPr lang="ru" sz="1176">
                <a:solidFill>
                  <a:srgbClr val="FFFFFF"/>
                </a:solidFill>
                <a:latin typeface="Montserrat Medium"/>
                <a:ea typeface="Montserrat Medium"/>
                <a:cs typeface="Montserrat Medium"/>
                <a:sym typeface="Montserrat Medium"/>
              </a:rPr>
              <a:t>In response, the AI provides proposals for regulating flying vehicles.</a:t>
            </a:r>
            <a:endParaRPr sz="1176">
              <a:solidFill>
                <a:srgbClr val="FFFFFF"/>
              </a:solidFill>
              <a:latin typeface="Montserrat Medium"/>
              <a:ea typeface="Montserrat Medium"/>
              <a:cs typeface="Montserrat Medium"/>
              <a:sym typeface="Montserrat Medium"/>
            </a:endParaRPr>
          </a:p>
        </p:txBody>
      </p:sp>
      <p:sp>
        <p:nvSpPr>
          <p:cNvPr id="195" name="Google Shape;195;p34"/>
          <p:cNvSpPr/>
          <p:nvPr/>
        </p:nvSpPr>
        <p:spPr>
          <a:xfrm>
            <a:off x="292850" y="1953451"/>
            <a:ext cx="6474300" cy="1067400"/>
          </a:xfrm>
          <a:prstGeom prst="rect">
            <a:avLst/>
          </a:prstGeom>
          <a:solidFill>
            <a:srgbClr val="FFFFFF">
              <a:alpha val="14900"/>
            </a:srgbClr>
          </a:solidFill>
          <a:ln cap="flat" cmpd="sng" w="20375">
            <a:solidFill>
              <a:srgbClr val="EDD9B1"/>
            </a:solidFill>
            <a:prstDash val="solid"/>
            <a:round/>
            <a:headEnd len="sm" w="sm" type="none"/>
            <a:tailEnd len="sm" w="sm" type="none"/>
          </a:ln>
        </p:spPr>
        <p:txBody>
          <a:bodyPr anchorCtr="0" anchor="ctr" bIns="48925" lIns="48925" spcFirstLastPara="1" rIns="48925" wrap="square" tIns="48925">
            <a:noAutofit/>
          </a:bodyPr>
          <a:lstStyle/>
          <a:p>
            <a:pPr indent="0" lvl="0" marL="489129" marR="190216" rtl="0" algn="l">
              <a:lnSpc>
                <a:spcPct val="100000"/>
              </a:lnSpc>
              <a:spcBef>
                <a:spcPts val="0"/>
              </a:spcBef>
              <a:spcAft>
                <a:spcPts val="0"/>
              </a:spcAft>
              <a:buClr>
                <a:srgbClr val="000000"/>
              </a:buClr>
              <a:buSzPts val="1498"/>
              <a:buFont typeface="Arial"/>
              <a:buNone/>
            </a:pPr>
            <a:r>
              <a:rPr b="1" lang="ru" sz="1176">
                <a:solidFill>
                  <a:srgbClr val="FFFFFF"/>
                </a:solidFill>
                <a:latin typeface="Montserrat"/>
                <a:ea typeface="Montserrat"/>
                <a:cs typeface="Montserrat"/>
                <a:sym typeface="Montserrat"/>
              </a:rPr>
              <a:t>Case 1</a:t>
            </a:r>
            <a:endParaRPr b="1" i="0" sz="1176" u="none" cap="none" strike="noStrike">
              <a:solidFill>
                <a:srgbClr val="FFFFFF"/>
              </a:solidFill>
              <a:latin typeface="Montserrat"/>
              <a:ea typeface="Montserrat"/>
              <a:cs typeface="Montserrat"/>
              <a:sym typeface="Montserrat"/>
            </a:endParaRPr>
          </a:p>
          <a:p>
            <a:pPr indent="-319291" lvl="0" marL="489129" marR="190216" rtl="0" algn="l">
              <a:lnSpc>
                <a:spcPct val="100000"/>
              </a:lnSpc>
              <a:spcBef>
                <a:spcPts val="0"/>
              </a:spcBef>
              <a:spcAft>
                <a:spcPts val="0"/>
              </a:spcAft>
              <a:buClr>
                <a:srgbClr val="FFFFFF"/>
              </a:buClr>
              <a:buSzPts val="1177"/>
              <a:buFont typeface="Montserrat Medium"/>
              <a:buChar char="-"/>
            </a:pPr>
            <a:r>
              <a:rPr lang="ru" sz="1176">
                <a:solidFill>
                  <a:srgbClr val="FFFFFF"/>
                </a:solidFill>
                <a:latin typeface="Montserrat Medium"/>
                <a:ea typeface="Montserrat Medium"/>
                <a:cs typeface="Montserrat Medium"/>
                <a:sym typeface="Montserrat Medium"/>
              </a:rPr>
              <a:t>A question is posed regarding the regulations governing self-driving vehicles in the Republic of Kazakhstan. The response indicates that no existing standards are currently in place.</a:t>
            </a:r>
            <a:endParaRPr sz="1176">
              <a:solidFill>
                <a:srgbClr val="FFFFFF"/>
              </a:solidFill>
              <a:latin typeface="Montserrat Medium"/>
              <a:ea typeface="Montserrat Medium"/>
              <a:cs typeface="Montserrat Medium"/>
              <a:sym typeface="Montserrat Medium"/>
            </a:endParaRPr>
          </a:p>
        </p:txBody>
      </p:sp>
      <p:pic>
        <p:nvPicPr>
          <p:cNvPr id="196" name="Google Shape;196;p34"/>
          <p:cNvPicPr preferRelativeResize="0"/>
          <p:nvPr/>
        </p:nvPicPr>
        <p:blipFill>
          <a:blip r:embed="rId6">
            <a:alphaModFix/>
          </a:blip>
          <a:stretch>
            <a:fillRect/>
          </a:stretch>
        </p:blipFill>
        <p:spPr>
          <a:xfrm>
            <a:off x="457575" y="1101038"/>
            <a:ext cx="663387" cy="6633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id="201" name="Google Shape;201;p35"/>
          <p:cNvPicPr preferRelativeResize="0"/>
          <p:nvPr/>
        </p:nvPicPr>
        <p:blipFill>
          <a:blip r:embed="rId3">
            <a:alphaModFix/>
          </a:blip>
          <a:stretch>
            <a:fillRect/>
          </a:stretch>
        </p:blipFill>
        <p:spPr>
          <a:xfrm>
            <a:off x="7839783" y="109375"/>
            <a:ext cx="1068088" cy="311350"/>
          </a:xfrm>
          <a:prstGeom prst="rect">
            <a:avLst/>
          </a:prstGeom>
          <a:noFill/>
          <a:ln>
            <a:noFill/>
          </a:ln>
        </p:spPr>
      </p:pic>
      <p:cxnSp>
        <p:nvCxnSpPr>
          <p:cNvPr id="202" name="Google Shape;202;p35"/>
          <p:cNvCxnSpPr/>
          <p:nvPr/>
        </p:nvCxnSpPr>
        <p:spPr>
          <a:xfrm>
            <a:off x="23975" y="518300"/>
            <a:ext cx="9102900" cy="0"/>
          </a:xfrm>
          <a:prstGeom prst="straightConnector1">
            <a:avLst/>
          </a:prstGeom>
          <a:noFill/>
          <a:ln cap="flat" cmpd="sng" w="9525">
            <a:solidFill>
              <a:schemeClr val="lt1"/>
            </a:solidFill>
            <a:prstDash val="solid"/>
            <a:round/>
            <a:headEnd len="med" w="med" type="none"/>
            <a:tailEnd len="med" w="med" type="none"/>
          </a:ln>
        </p:spPr>
      </p:cxnSp>
      <p:sp>
        <p:nvSpPr>
          <p:cNvPr id="203" name="Google Shape;203;p35"/>
          <p:cNvSpPr txBox="1"/>
          <p:nvPr/>
        </p:nvSpPr>
        <p:spPr>
          <a:xfrm>
            <a:off x="2947791" y="109350"/>
            <a:ext cx="3570300" cy="3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u">
                <a:solidFill>
                  <a:srgbClr val="FFFFFF"/>
                </a:solidFill>
                <a:latin typeface="Montserrat"/>
                <a:ea typeface="Montserrat"/>
                <a:cs typeface="Montserrat"/>
                <a:sym typeface="Montserrat"/>
              </a:rPr>
              <a:t>Minute-taking</a:t>
            </a:r>
            <a:endParaRPr>
              <a:solidFill>
                <a:srgbClr val="FFFFFF"/>
              </a:solidFill>
              <a:latin typeface="Montserrat"/>
              <a:ea typeface="Montserrat"/>
              <a:cs typeface="Montserrat"/>
              <a:sym typeface="Montserrat"/>
            </a:endParaRPr>
          </a:p>
        </p:txBody>
      </p:sp>
      <p:sp>
        <p:nvSpPr>
          <p:cNvPr id="204" name="Google Shape;204;p35"/>
          <p:cNvSpPr/>
          <p:nvPr/>
        </p:nvSpPr>
        <p:spPr>
          <a:xfrm>
            <a:off x="238150" y="872775"/>
            <a:ext cx="8665500" cy="1153500"/>
          </a:xfrm>
          <a:prstGeom prst="rect">
            <a:avLst/>
          </a:prstGeom>
          <a:solidFill>
            <a:srgbClr val="FFFFFF">
              <a:alpha val="15000"/>
            </a:srgbClr>
          </a:solidFill>
          <a:ln>
            <a:noFill/>
          </a:ln>
        </p:spPr>
        <p:txBody>
          <a:bodyPr anchorCtr="0" anchor="ctr" bIns="45725" lIns="45725" spcFirstLastPara="1" rIns="45725" wrap="square" tIns="45725">
            <a:noAutofit/>
          </a:bodyPr>
          <a:lstStyle/>
          <a:p>
            <a:pPr indent="0" lvl="0" marL="177800" marR="177800" rtl="0" algn="l">
              <a:spcBef>
                <a:spcPts val="0"/>
              </a:spcBef>
              <a:spcAft>
                <a:spcPts val="0"/>
              </a:spcAft>
              <a:buNone/>
            </a:pPr>
            <a:r>
              <a:t/>
            </a:r>
            <a:endParaRPr sz="2300">
              <a:solidFill>
                <a:srgbClr val="FFFFFF"/>
              </a:solidFill>
              <a:latin typeface="Montserrat"/>
              <a:ea typeface="Montserrat"/>
              <a:cs typeface="Montserrat"/>
              <a:sym typeface="Montserrat"/>
            </a:endParaRPr>
          </a:p>
        </p:txBody>
      </p:sp>
      <p:sp>
        <p:nvSpPr>
          <p:cNvPr id="205" name="Google Shape;205;p35"/>
          <p:cNvSpPr txBox="1"/>
          <p:nvPr/>
        </p:nvSpPr>
        <p:spPr>
          <a:xfrm>
            <a:off x="1424125" y="926163"/>
            <a:ext cx="7302000" cy="815700"/>
          </a:xfrm>
          <a:prstGeom prst="rect">
            <a:avLst/>
          </a:prstGeom>
          <a:noFill/>
          <a:ln>
            <a:noFill/>
          </a:ln>
        </p:spPr>
        <p:txBody>
          <a:bodyPr anchorCtr="0" anchor="t" bIns="91425" lIns="91425" spcFirstLastPara="1" rIns="91425" wrap="square" tIns="91425">
            <a:spAutoFit/>
          </a:bodyPr>
          <a:lstStyle/>
          <a:p>
            <a:pPr indent="0" lvl="0" marL="177800" marR="177800" rtl="0" algn="l">
              <a:spcBef>
                <a:spcPts val="0"/>
              </a:spcBef>
              <a:spcAft>
                <a:spcPts val="0"/>
              </a:spcAft>
              <a:buNone/>
            </a:pPr>
            <a:r>
              <a:t/>
            </a:r>
            <a:endParaRPr b="1" sz="1500">
              <a:solidFill>
                <a:srgbClr val="FFFFFF"/>
              </a:solidFill>
              <a:latin typeface="Montserrat"/>
              <a:ea typeface="Montserrat"/>
              <a:cs typeface="Montserrat"/>
              <a:sym typeface="Montserrat"/>
            </a:endParaRPr>
          </a:p>
          <a:p>
            <a:pPr indent="0" lvl="0" marL="177800" marR="177800" rtl="0" algn="l">
              <a:spcBef>
                <a:spcPts val="0"/>
              </a:spcBef>
              <a:spcAft>
                <a:spcPts val="0"/>
              </a:spcAft>
              <a:buNone/>
            </a:pPr>
            <a:r>
              <a:rPr lang="ru" sz="1300">
                <a:solidFill>
                  <a:srgbClr val="FFFFFF"/>
                </a:solidFill>
                <a:latin typeface="Montserrat"/>
                <a:ea typeface="Montserrat"/>
                <a:cs typeface="Montserrat"/>
                <a:sym typeface="Montserrat"/>
              </a:rPr>
              <a:t>Service for transcription and preparation of meeting minutes from audio recordings in government agencies</a:t>
            </a:r>
            <a:endParaRPr sz="1300">
              <a:solidFill>
                <a:srgbClr val="FFFFFF"/>
              </a:solidFill>
              <a:latin typeface="Montserrat"/>
              <a:ea typeface="Montserrat"/>
              <a:cs typeface="Montserrat"/>
              <a:sym typeface="Montserrat"/>
            </a:endParaRPr>
          </a:p>
        </p:txBody>
      </p:sp>
      <p:sp>
        <p:nvSpPr>
          <p:cNvPr id="206" name="Google Shape;206;p35"/>
          <p:cNvSpPr/>
          <p:nvPr/>
        </p:nvSpPr>
        <p:spPr>
          <a:xfrm>
            <a:off x="4661525" y="2107425"/>
            <a:ext cx="4242000" cy="2691000"/>
          </a:xfrm>
          <a:prstGeom prst="rect">
            <a:avLst/>
          </a:prstGeom>
          <a:solidFill>
            <a:srgbClr val="FFFFFF">
              <a:alpha val="15000"/>
            </a:srgbClr>
          </a:solidFill>
          <a:ln cap="flat" cmpd="sng" w="19050">
            <a:solidFill>
              <a:srgbClr val="007AF0"/>
            </a:solidFill>
            <a:prstDash val="lgDash"/>
            <a:round/>
            <a:headEnd len="sm" w="sm" type="none"/>
            <a:tailEnd len="sm" w="sm" type="none"/>
          </a:ln>
        </p:spPr>
        <p:txBody>
          <a:bodyPr anchorCtr="0" anchor="ctr" bIns="45725" lIns="45725" spcFirstLastPara="1" rIns="45725" wrap="square" tIns="45725">
            <a:noAutofit/>
          </a:bodyPr>
          <a:lstStyle/>
          <a:p>
            <a:pPr indent="0" lvl="0" marL="0" marR="177800" rtl="0" algn="l">
              <a:spcBef>
                <a:spcPts val="0"/>
              </a:spcBef>
              <a:spcAft>
                <a:spcPts val="0"/>
              </a:spcAft>
              <a:buNone/>
            </a:pPr>
            <a:r>
              <a:t/>
            </a:r>
            <a:endParaRPr sz="1200">
              <a:solidFill>
                <a:srgbClr val="FFFFFF"/>
              </a:solidFill>
              <a:latin typeface="Montserrat"/>
              <a:ea typeface="Montserrat"/>
              <a:cs typeface="Montserrat"/>
              <a:sym typeface="Montserrat"/>
            </a:endParaRPr>
          </a:p>
          <a:p>
            <a:pPr indent="0" lvl="0" marL="457200" marR="177800" rtl="0" algn="l">
              <a:spcBef>
                <a:spcPts val="0"/>
              </a:spcBef>
              <a:spcAft>
                <a:spcPts val="0"/>
              </a:spcAft>
              <a:buNone/>
            </a:pPr>
            <a:r>
              <a:t/>
            </a:r>
            <a:endParaRPr sz="1200">
              <a:solidFill>
                <a:srgbClr val="FFFFFF"/>
              </a:solidFill>
              <a:latin typeface="Montserrat"/>
              <a:ea typeface="Montserrat"/>
              <a:cs typeface="Montserrat"/>
              <a:sym typeface="Montserrat"/>
            </a:endParaRPr>
          </a:p>
        </p:txBody>
      </p:sp>
      <p:sp>
        <p:nvSpPr>
          <p:cNvPr id="207" name="Google Shape;207;p35"/>
          <p:cNvSpPr/>
          <p:nvPr/>
        </p:nvSpPr>
        <p:spPr>
          <a:xfrm>
            <a:off x="238150" y="2107425"/>
            <a:ext cx="4242000" cy="2691000"/>
          </a:xfrm>
          <a:prstGeom prst="rect">
            <a:avLst/>
          </a:prstGeom>
          <a:solidFill>
            <a:srgbClr val="FFFFFF">
              <a:alpha val="15000"/>
            </a:srgbClr>
          </a:solidFill>
          <a:ln cap="flat" cmpd="sng" w="19050">
            <a:solidFill>
              <a:srgbClr val="EDD9B1"/>
            </a:solidFill>
            <a:prstDash val="solid"/>
            <a:round/>
            <a:headEnd len="sm" w="sm" type="none"/>
            <a:tailEnd len="sm" w="sm" type="none"/>
          </a:ln>
        </p:spPr>
        <p:txBody>
          <a:bodyPr anchorCtr="0" anchor="ctr" bIns="45725" lIns="45725" spcFirstLastPara="1" rIns="45725" wrap="square" tIns="45725">
            <a:noAutofit/>
          </a:bodyPr>
          <a:lstStyle/>
          <a:p>
            <a:pPr indent="0" lvl="0" marL="0" marR="177800" rtl="0" algn="l">
              <a:spcBef>
                <a:spcPts val="0"/>
              </a:spcBef>
              <a:spcAft>
                <a:spcPts val="0"/>
              </a:spcAft>
              <a:buNone/>
            </a:pPr>
            <a:r>
              <a:rPr b="1" lang="ru" sz="1000">
                <a:solidFill>
                  <a:srgbClr val="FFFFFF"/>
                </a:solidFill>
                <a:latin typeface="Montserrat"/>
                <a:ea typeface="Montserrat"/>
                <a:cs typeface="Montserrat"/>
                <a:sym typeface="Montserrat"/>
              </a:rPr>
              <a:t> Implementation Goals</a:t>
            </a:r>
            <a:r>
              <a:rPr lang="ru" sz="1000">
                <a:solidFill>
                  <a:srgbClr val="FFFFFF"/>
                </a:solidFill>
                <a:latin typeface="Montserrat"/>
                <a:ea typeface="Montserrat"/>
                <a:cs typeface="Montserrat"/>
                <a:sym typeface="Montserrat"/>
              </a:rPr>
              <a:t>:</a:t>
            </a:r>
            <a:endParaRPr sz="1000">
              <a:solidFill>
                <a:srgbClr val="FFFFFF"/>
              </a:solidFill>
              <a:latin typeface="Montserrat"/>
              <a:ea typeface="Montserrat"/>
              <a:cs typeface="Montserrat"/>
              <a:sym typeface="Montserrat"/>
            </a:endParaRPr>
          </a:p>
          <a:p>
            <a:pPr indent="0" lvl="0" marL="0" marR="177800" rtl="0" algn="l">
              <a:spcBef>
                <a:spcPts val="0"/>
              </a:spcBef>
              <a:spcAft>
                <a:spcPts val="0"/>
              </a:spcAft>
              <a:buNone/>
            </a:pPr>
            <a:r>
              <a:t/>
            </a:r>
            <a:endParaRPr sz="1000">
              <a:solidFill>
                <a:srgbClr val="FFFFFF"/>
              </a:solidFill>
              <a:latin typeface="Montserrat"/>
              <a:ea typeface="Montserrat"/>
              <a:cs typeface="Montserrat"/>
              <a:sym typeface="Montserrat"/>
            </a:endParaRPr>
          </a:p>
          <a:p>
            <a:pPr indent="-292100" lvl="0" marL="457200" marR="177800" rtl="0" algn="l">
              <a:spcBef>
                <a:spcPts val="0"/>
              </a:spcBef>
              <a:spcAft>
                <a:spcPts val="0"/>
              </a:spcAft>
              <a:buClr>
                <a:srgbClr val="FFFFFF"/>
              </a:buClr>
              <a:buSzPts val="1000"/>
              <a:buFont typeface="Montserrat"/>
              <a:buChar char="-"/>
            </a:pPr>
            <a:r>
              <a:rPr lang="ru" sz="1000">
                <a:solidFill>
                  <a:srgbClr val="FFFFFF"/>
                </a:solidFill>
                <a:latin typeface="Montserrat"/>
                <a:ea typeface="Montserrat"/>
                <a:cs typeface="Montserrat"/>
                <a:sym typeface="Montserrat"/>
              </a:rPr>
              <a:t>Accelerate document workflow</a:t>
            </a:r>
            <a:endParaRPr sz="1000">
              <a:solidFill>
                <a:srgbClr val="FFFFFF"/>
              </a:solidFill>
              <a:latin typeface="Montserrat"/>
              <a:ea typeface="Montserrat"/>
              <a:cs typeface="Montserrat"/>
              <a:sym typeface="Montserrat"/>
            </a:endParaRPr>
          </a:p>
          <a:p>
            <a:pPr indent="-292100" lvl="0" marL="457200" marR="177800" rtl="0" algn="l">
              <a:spcBef>
                <a:spcPts val="0"/>
              </a:spcBef>
              <a:spcAft>
                <a:spcPts val="0"/>
              </a:spcAft>
              <a:buClr>
                <a:srgbClr val="FFFFFF"/>
              </a:buClr>
              <a:buSzPts val="1000"/>
              <a:buFont typeface="Montserrat"/>
              <a:buChar char="-"/>
            </a:pPr>
            <a:r>
              <a:rPr lang="ru" sz="1000">
                <a:solidFill>
                  <a:srgbClr val="FFFFFF"/>
                </a:solidFill>
                <a:latin typeface="Montserrat"/>
                <a:ea typeface="Montserrat"/>
                <a:cs typeface="Montserrat"/>
                <a:sym typeface="Montserrat"/>
              </a:rPr>
              <a:t>Reduce manual labor</a:t>
            </a:r>
            <a:endParaRPr sz="1000">
              <a:solidFill>
                <a:srgbClr val="FFFFFF"/>
              </a:solidFill>
              <a:latin typeface="Montserrat"/>
              <a:ea typeface="Montserrat"/>
              <a:cs typeface="Montserrat"/>
              <a:sym typeface="Montserrat"/>
            </a:endParaRPr>
          </a:p>
          <a:p>
            <a:pPr indent="-292100" lvl="0" marL="457200" marR="177800" rtl="0" algn="l">
              <a:spcBef>
                <a:spcPts val="0"/>
              </a:spcBef>
              <a:spcAft>
                <a:spcPts val="0"/>
              </a:spcAft>
              <a:buClr>
                <a:srgbClr val="FFFFFF"/>
              </a:buClr>
              <a:buSzPts val="1000"/>
              <a:buFont typeface="Montserrat"/>
              <a:buChar char="-"/>
            </a:pPr>
            <a:r>
              <a:rPr lang="ru" sz="1000">
                <a:solidFill>
                  <a:srgbClr val="FFFFFF"/>
                </a:solidFill>
                <a:latin typeface="Montserrat"/>
                <a:ea typeface="Montserrat"/>
                <a:cs typeface="Montserrat"/>
                <a:sym typeface="Montserrat"/>
              </a:rPr>
              <a:t>Improve accuracy and preservation of information</a:t>
            </a:r>
            <a:endParaRPr sz="1000">
              <a:solidFill>
                <a:srgbClr val="FFFFFF"/>
              </a:solidFill>
              <a:latin typeface="Montserrat"/>
              <a:ea typeface="Montserrat"/>
              <a:cs typeface="Montserrat"/>
              <a:sym typeface="Montserrat"/>
            </a:endParaRPr>
          </a:p>
          <a:p>
            <a:pPr indent="0" lvl="0" marL="0" marR="177800" rtl="0" algn="l">
              <a:spcBef>
                <a:spcPts val="0"/>
              </a:spcBef>
              <a:spcAft>
                <a:spcPts val="0"/>
              </a:spcAft>
              <a:buNone/>
            </a:pPr>
            <a:r>
              <a:t/>
            </a:r>
            <a:endParaRPr sz="1000">
              <a:solidFill>
                <a:srgbClr val="FFFFFF"/>
              </a:solidFill>
              <a:latin typeface="Montserrat"/>
              <a:ea typeface="Montserrat"/>
              <a:cs typeface="Montserrat"/>
              <a:sym typeface="Montserrat"/>
            </a:endParaRPr>
          </a:p>
          <a:p>
            <a:pPr indent="0" lvl="0" marL="0" marR="177800" rtl="0" algn="l">
              <a:spcBef>
                <a:spcPts val="0"/>
              </a:spcBef>
              <a:spcAft>
                <a:spcPts val="0"/>
              </a:spcAft>
              <a:buNone/>
            </a:pPr>
            <a:r>
              <a:t/>
            </a:r>
            <a:endParaRPr b="1" sz="1000">
              <a:solidFill>
                <a:srgbClr val="FFFFFF"/>
              </a:solidFill>
              <a:latin typeface="Montserrat"/>
              <a:ea typeface="Montserrat"/>
              <a:cs typeface="Montserrat"/>
              <a:sym typeface="Montserrat"/>
            </a:endParaRPr>
          </a:p>
          <a:p>
            <a:pPr indent="0" lvl="0" marL="0" marR="177800" rtl="0" algn="l">
              <a:spcBef>
                <a:spcPts val="0"/>
              </a:spcBef>
              <a:spcAft>
                <a:spcPts val="0"/>
              </a:spcAft>
              <a:buNone/>
            </a:pPr>
            <a:r>
              <a:rPr b="1" lang="ru" sz="1000">
                <a:solidFill>
                  <a:srgbClr val="FFFFFF"/>
                </a:solidFill>
                <a:latin typeface="Montserrat"/>
                <a:ea typeface="Montserrat"/>
                <a:cs typeface="Montserrat"/>
                <a:sym typeface="Montserrat"/>
              </a:rPr>
              <a:t> Functional Capabilities</a:t>
            </a:r>
            <a:r>
              <a:rPr lang="ru" sz="1000">
                <a:solidFill>
                  <a:srgbClr val="FFFFFF"/>
                </a:solidFill>
                <a:latin typeface="Montserrat"/>
                <a:ea typeface="Montserrat"/>
                <a:cs typeface="Montserrat"/>
                <a:sym typeface="Montserrat"/>
              </a:rPr>
              <a:t>:</a:t>
            </a:r>
            <a:endParaRPr sz="1000">
              <a:solidFill>
                <a:srgbClr val="FFFFFF"/>
              </a:solidFill>
              <a:latin typeface="Montserrat"/>
              <a:ea typeface="Montserrat"/>
              <a:cs typeface="Montserrat"/>
              <a:sym typeface="Montserrat"/>
            </a:endParaRPr>
          </a:p>
          <a:p>
            <a:pPr indent="0" lvl="0" marL="0" marR="177800" rtl="0" algn="l">
              <a:spcBef>
                <a:spcPts val="0"/>
              </a:spcBef>
              <a:spcAft>
                <a:spcPts val="0"/>
              </a:spcAft>
              <a:buNone/>
            </a:pPr>
            <a:r>
              <a:t/>
            </a:r>
            <a:endParaRPr sz="1000">
              <a:solidFill>
                <a:srgbClr val="FFFFFF"/>
              </a:solidFill>
              <a:latin typeface="Montserrat"/>
              <a:ea typeface="Montserrat"/>
              <a:cs typeface="Montserrat"/>
              <a:sym typeface="Montserrat"/>
            </a:endParaRPr>
          </a:p>
          <a:p>
            <a:pPr indent="-292100" lvl="0" marL="457200" marR="177800" rtl="0" algn="l">
              <a:spcBef>
                <a:spcPts val="0"/>
              </a:spcBef>
              <a:spcAft>
                <a:spcPts val="0"/>
              </a:spcAft>
              <a:buClr>
                <a:srgbClr val="FFFFFF"/>
              </a:buClr>
              <a:buSzPts val="1000"/>
              <a:buFont typeface="Montserrat"/>
              <a:buChar char="-"/>
            </a:pPr>
            <a:r>
              <a:rPr lang="ru" sz="1000">
                <a:solidFill>
                  <a:srgbClr val="FFFFFF"/>
                </a:solidFill>
                <a:latin typeface="Montserrat"/>
                <a:ea typeface="Montserrat"/>
                <a:cs typeface="Montserrat"/>
                <a:sym typeface="Montserrat"/>
              </a:rPr>
              <a:t>Meeting transcription</a:t>
            </a:r>
            <a:endParaRPr sz="1000">
              <a:solidFill>
                <a:srgbClr val="FFFFFF"/>
              </a:solidFill>
              <a:latin typeface="Montserrat"/>
              <a:ea typeface="Montserrat"/>
              <a:cs typeface="Montserrat"/>
              <a:sym typeface="Montserrat"/>
            </a:endParaRPr>
          </a:p>
          <a:p>
            <a:pPr indent="-292100" lvl="0" marL="457200" marR="177800" rtl="0" algn="l">
              <a:spcBef>
                <a:spcPts val="0"/>
              </a:spcBef>
              <a:spcAft>
                <a:spcPts val="0"/>
              </a:spcAft>
              <a:buClr>
                <a:srgbClr val="FFFFFF"/>
              </a:buClr>
              <a:buSzPts val="1000"/>
              <a:buFont typeface="Montserrat"/>
              <a:buChar char="-"/>
            </a:pPr>
            <a:r>
              <a:rPr lang="ru" sz="1000">
                <a:solidFill>
                  <a:srgbClr val="FFFFFF"/>
                </a:solidFill>
                <a:latin typeface="Montserrat"/>
                <a:ea typeface="Montserrat"/>
                <a:cs typeface="Montserrat"/>
                <a:sym typeface="Montserrat"/>
              </a:rPr>
              <a:t>Minutes generation</a:t>
            </a:r>
            <a:endParaRPr sz="1000">
              <a:solidFill>
                <a:srgbClr val="FFFFFF"/>
              </a:solidFill>
              <a:latin typeface="Montserrat"/>
              <a:ea typeface="Montserrat"/>
              <a:cs typeface="Montserrat"/>
              <a:sym typeface="Montserrat"/>
            </a:endParaRPr>
          </a:p>
        </p:txBody>
      </p:sp>
      <p:pic>
        <p:nvPicPr>
          <p:cNvPr id="208" name="Google Shape;208;p35"/>
          <p:cNvPicPr preferRelativeResize="0"/>
          <p:nvPr/>
        </p:nvPicPr>
        <p:blipFill>
          <a:blip r:embed="rId4">
            <a:alphaModFix/>
          </a:blip>
          <a:stretch>
            <a:fillRect/>
          </a:stretch>
        </p:blipFill>
        <p:spPr>
          <a:xfrm>
            <a:off x="487818" y="1069449"/>
            <a:ext cx="762010" cy="760149"/>
          </a:xfrm>
          <a:prstGeom prst="rect">
            <a:avLst/>
          </a:prstGeom>
          <a:noFill/>
          <a:ln>
            <a:noFill/>
          </a:ln>
        </p:spPr>
      </p:pic>
      <p:pic>
        <p:nvPicPr>
          <p:cNvPr id="209" name="Google Shape;209;p35" title="Протоколирование.mp4">
            <a:hlinkClick r:id="rId5"/>
          </p:cNvPr>
          <p:cNvPicPr preferRelativeResize="0"/>
          <p:nvPr/>
        </p:nvPicPr>
        <p:blipFill>
          <a:blip r:embed="rId6">
            <a:alphaModFix/>
          </a:blip>
          <a:stretch>
            <a:fillRect/>
          </a:stretch>
        </p:blipFill>
        <p:spPr>
          <a:xfrm>
            <a:off x="4838925" y="2359652"/>
            <a:ext cx="3887198" cy="218654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3" name="Shape 213"/>
        <p:cNvGrpSpPr/>
        <p:nvPr/>
      </p:nvGrpSpPr>
      <p:grpSpPr>
        <a:xfrm>
          <a:off x="0" y="0"/>
          <a:ext cx="0" cy="0"/>
          <a:chOff x="0" y="0"/>
          <a:chExt cx="0" cy="0"/>
        </a:xfrm>
      </p:grpSpPr>
      <p:cxnSp>
        <p:nvCxnSpPr>
          <p:cNvPr id="214" name="Google Shape;214;p36"/>
          <p:cNvCxnSpPr/>
          <p:nvPr/>
        </p:nvCxnSpPr>
        <p:spPr>
          <a:xfrm>
            <a:off x="0" y="529926"/>
            <a:ext cx="9144000" cy="0"/>
          </a:xfrm>
          <a:prstGeom prst="straightConnector1">
            <a:avLst/>
          </a:prstGeom>
          <a:noFill/>
          <a:ln cap="flat" cmpd="sng" w="4775">
            <a:solidFill>
              <a:srgbClr val="4378A6"/>
            </a:solidFill>
            <a:prstDash val="solid"/>
            <a:miter lim="800000"/>
            <a:headEnd len="sm" w="sm" type="none"/>
            <a:tailEnd len="sm" w="sm" type="none"/>
          </a:ln>
        </p:spPr>
      </p:cxnSp>
      <p:sp>
        <p:nvSpPr>
          <p:cNvPr id="215" name="Google Shape;215;p36"/>
          <p:cNvSpPr txBox="1"/>
          <p:nvPr/>
        </p:nvSpPr>
        <p:spPr>
          <a:xfrm>
            <a:off x="2442900" y="50850"/>
            <a:ext cx="4734000" cy="442800"/>
          </a:xfrm>
          <a:prstGeom prst="rect">
            <a:avLst/>
          </a:prstGeom>
          <a:noFill/>
          <a:ln>
            <a:noFill/>
          </a:ln>
        </p:spPr>
        <p:txBody>
          <a:bodyPr anchorCtr="0" anchor="ctr" bIns="45725" lIns="45725" spcFirstLastPara="1" rIns="45725" wrap="square" tIns="45725">
            <a:noAutofit/>
          </a:bodyPr>
          <a:lstStyle/>
          <a:p>
            <a:pPr indent="0" lvl="0" marL="0" rtl="0" algn="ctr">
              <a:lnSpc>
                <a:spcPct val="80000"/>
              </a:lnSpc>
              <a:spcBef>
                <a:spcPts val="0"/>
              </a:spcBef>
              <a:spcAft>
                <a:spcPts val="0"/>
              </a:spcAft>
              <a:buClr>
                <a:srgbClr val="000000"/>
              </a:buClr>
              <a:buSzPts val="1200"/>
              <a:buFont typeface="Arial"/>
              <a:buNone/>
            </a:pPr>
            <a:r>
              <a:rPr lang="ru">
                <a:solidFill>
                  <a:schemeClr val="lt1"/>
                </a:solidFill>
                <a:latin typeface="Montserrat"/>
                <a:ea typeface="Montserrat"/>
                <a:cs typeface="Montserrat"/>
                <a:sym typeface="Montserrat"/>
              </a:rPr>
              <a:t>Digital Family Card</a:t>
            </a:r>
            <a:endParaRPr>
              <a:solidFill>
                <a:schemeClr val="lt1"/>
              </a:solidFill>
              <a:latin typeface="Montserrat"/>
              <a:ea typeface="Montserrat"/>
              <a:cs typeface="Montserrat"/>
              <a:sym typeface="Montserrat"/>
            </a:endParaRPr>
          </a:p>
        </p:txBody>
      </p:sp>
      <p:pic>
        <p:nvPicPr>
          <p:cNvPr id="216" name="Google Shape;216;p36"/>
          <p:cNvPicPr preferRelativeResize="0"/>
          <p:nvPr/>
        </p:nvPicPr>
        <p:blipFill rotWithShape="1">
          <a:blip r:embed="rId4">
            <a:alphaModFix/>
          </a:blip>
          <a:srcRect b="0" l="0" r="0" t="0"/>
          <a:stretch/>
        </p:blipFill>
        <p:spPr>
          <a:xfrm>
            <a:off x="238125" y="163613"/>
            <a:ext cx="730365" cy="202876"/>
          </a:xfrm>
          <a:prstGeom prst="rect">
            <a:avLst/>
          </a:prstGeom>
          <a:noFill/>
          <a:ln>
            <a:noFill/>
          </a:ln>
        </p:spPr>
      </p:pic>
      <p:pic>
        <p:nvPicPr>
          <p:cNvPr id="217" name="Google Shape;217;p36" title="ЦКС ГЕНА.mp4">
            <a:hlinkClick r:id="rId5"/>
          </p:cNvPr>
          <p:cNvPicPr preferRelativeResize="0"/>
          <p:nvPr/>
        </p:nvPicPr>
        <p:blipFill>
          <a:blip r:embed="rId6">
            <a:alphaModFix/>
          </a:blip>
          <a:stretch>
            <a:fillRect/>
          </a:stretch>
        </p:blipFill>
        <p:spPr>
          <a:xfrm>
            <a:off x="651425" y="760900"/>
            <a:ext cx="7841151" cy="4020777"/>
          </a:xfrm>
          <a:prstGeom prst="rect">
            <a:avLst/>
          </a:prstGeom>
          <a:noFill/>
          <a:ln>
            <a:noFill/>
          </a:ln>
        </p:spPr>
      </p:pic>
      <p:pic>
        <p:nvPicPr>
          <p:cNvPr id="218" name="Google Shape;218;p36"/>
          <p:cNvPicPr preferRelativeResize="0"/>
          <p:nvPr/>
        </p:nvPicPr>
        <p:blipFill>
          <a:blip r:embed="rId7">
            <a:alphaModFix/>
          </a:blip>
          <a:stretch>
            <a:fillRect/>
          </a:stretch>
        </p:blipFill>
        <p:spPr>
          <a:xfrm>
            <a:off x="7839783" y="109375"/>
            <a:ext cx="1068088" cy="311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p37"/>
          <p:cNvPicPr preferRelativeResize="0"/>
          <p:nvPr/>
        </p:nvPicPr>
        <p:blipFill rotWithShape="1">
          <a:blip r:embed="rId3">
            <a:alphaModFix/>
          </a:blip>
          <a:srcRect b="0" l="0" r="0" t="0"/>
          <a:stretch/>
        </p:blipFill>
        <p:spPr>
          <a:xfrm>
            <a:off x="238125" y="163613"/>
            <a:ext cx="730365" cy="202876"/>
          </a:xfrm>
          <a:prstGeom prst="rect">
            <a:avLst/>
          </a:prstGeom>
          <a:noFill/>
          <a:ln>
            <a:noFill/>
          </a:ln>
        </p:spPr>
      </p:pic>
      <p:pic>
        <p:nvPicPr>
          <p:cNvPr id="224" name="Google Shape;224;p37"/>
          <p:cNvPicPr preferRelativeResize="0"/>
          <p:nvPr/>
        </p:nvPicPr>
        <p:blipFill>
          <a:blip r:embed="rId4">
            <a:alphaModFix/>
          </a:blip>
          <a:stretch>
            <a:fillRect/>
          </a:stretch>
        </p:blipFill>
        <p:spPr>
          <a:xfrm>
            <a:off x="7839783" y="109375"/>
            <a:ext cx="1068088" cy="311350"/>
          </a:xfrm>
          <a:prstGeom prst="rect">
            <a:avLst/>
          </a:prstGeom>
          <a:noFill/>
          <a:ln>
            <a:noFill/>
          </a:ln>
        </p:spPr>
      </p:pic>
      <p:sp>
        <p:nvSpPr>
          <p:cNvPr id="225" name="Google Shape;225;p37"/>
          <p:cNvSpPr/>
          <p:nvPr/>
        </p:nvSpPr>
        <p:spPr>
          <a:xfrm>
            <a:off x="238125" y="3191138"/>
            <a:ext cx="5552400" cy="1422900"/>
          </a:xfrm>
          <a:prstGeom prst="rect">
            <a:avLst/>
          </a:prstGeom>
          <a:solidFill>
            <a:srgbClr val="FFFFFF">
              <a:alpha val="15000"/>
            </a:srgbClr>
          </a:solidFill>
          <a:ln>
            <a:noFill/>
          </a:ln>
        </p:spPr>
        <p:txBody>
          <a:bodyPr anchorCtr="0" anchor="ctr" bIns="45725" lIns="45725" spcFirstLastPara="1" rIns="45725" wrap="square" tIns="45725">
            <a:noAutofit/>
          </a:bodyPr>
          <a:lstStyle/>
          <a:p>
            <a:pPr indent="0" lvl="0" marL="50800" rtl="0" algn="l">
              <a:spcBef>
                <a:spcPts val="0"/>
              </a:spcBef>
              <a:spcAft>
                <a:spcPts val="0"/>
              </a:spcAft>
              <a:buNone/>
            </a:pPr>
            <a:r>
              <a:rPr b="1" lang="ru" sz="900">
                <a:solidFill>
                  <a:srgbClr val="FFFFFF"/>
                </a:solidFill>
                <a:latin typeface="Montserrat"/>
                <a:ea typeface="Montserrat"/>
                <a:cs typeface="Montserrat"/>
                <a:sym typeface="Montserrat"/>
              </a:rPr>
              <a:t>Artificial intelligence recommends</a:t>
            </a:r>
            <a:endParaRPr b="1" sz="900">
              <a:solidFill>
                <a:srgbClr val="FFFFFF"/>
              </a:solidFill>
              <a:latin typeface="Montserrat"/>
              <a:ea typeface="Montserrat"/>
              <a:cs typeface="Montserrat"/>
              <a:sym typeface="Montserrat"/>
            </a:endParaRPr>
          </a:p>
          <a:p>
            <a:pPr indent="0" lvl="0" marL="50800" rtl="0" algn="l">
              <a:spcBef>
                <a:spcPts val="0"/>
              </a:spcBef>
              <a:spcAft>
                <a:spcPts val="0"/>
              </a:spcAft>
              <a:buNone/>
            </a:pPr>
            <a:r>
              <a:t/>
            </a:r>
            <a:endParaRPr sz="900">
              <a:solidFill>
                <a:srgbClr val="FFFFFF"/>
              </a:solidFill>
              <a:latin typeface="Montserrat"/>
              <a:ea typeface="Montserrat"/>
              <a:cs typeface="Montserrat"/>
              <a:sym typeface="Montserrat"/>
            </a:endParaRPr>
          </a:p>
          <a:p>
            <a:pPr indent="0" lvl="0" marL="50800" marR="38100" rtl="0" algn="l">
              <a:spcBef>
                <a:spcPts val="0"/>
              </a:spcBef>
              <a:spcAft>
                <a:spcPts val="0"/>
              </a:spcAft>
              <a:buNone/>
            </a:pPr>
            <a:r>
              <a:rPr lang="ru" sz="800">
                <a:solidFill>
                  <a:srgbClr val="FFFFFF"/>
                </a:solidFill>
                <a:latin typeface="Montserrat"/>
                <a:ea typeface="Montserrat"/>
                <a:cs typeface="Montserrat"/>
                <a:sym typeface="Montserrat"/>
              </a:rPr>
              <a:t>Recommendation:</a:t>
            </a:r>
            <a:endParaRPr sz="800">
              <a:solidFill>
                <a:srgbClr val="FFFFFF"/>
              </a:solidFill>
              <a:latin typeface="Montserrat"/>
              <a:ea typeface="Montserrat"/>
              <a:cs typeface="Montserrat"/>
              <a:sym typeface="Montserrat"/>
            </a:endParaRPr>
          </a:p>
          <a:p>
            <a:pPr indent="0" lvl="0" marL="50800" marR="38100" rtl="0" algn="l">
              <a:spcBef>
                <a:spcPts val="0"/>
              </a:spcBef>
              <a:spcAft>
                <a:spcPts val="0"/>
              </a:spcAft>
              <a:buNone/>
            </a:pPr>
            <a:r>
              <a:rPr lang="ru" sz="800">
                <a:solidFill>
                  <a:srgbClr val="FFFFFF"/>
                </a:solidFill>
                <a:latin typeface="Montserrat"/>
                <a:ea typeface="Montserrat"/>
                <a:cs typeface="Montserrat"/>
                <a:sym typeface="Montserrat"/>
              </a:rPr>
              <a:t>To improve living conditions in Irgiz district it is necessary to strengthen support for economic activity, for example, through job creation and stimulation of small business development. Introduction of educational and training programs will help to improve the skills of the population and improve their chances for employment. It is also necessary to pay attention to the improvement of infrastructure, to establish efficient electricity supply, street lighting and garbage processing systems.</a:t>
            </a:r>
            <a:endParaRPr sz="800">
              <a:solidFill>
                <a:srgbClr val="FFFFFF"/>
              </a:solidFill>
              <a:latin typeface="Montserrat"/>
              <a:ea typeface="Montserrat"/>
              <a:cs typeface="Montserrat"/>
              <a:sym typeface="Montserrat"/>
            </a:endParaRPr>
          </a:p>
        </p:txBody>
      </p:sp>
      <p:sp>
        <p:nvSpPr>
          <p:cNvPr id="226" name="Google Shape;226;p37"/>
          <p:cNvSpPr/>
          <p:nvPr/>
        </p:nvSpPr>
        <p:spPr>
          <a:xfrm>
            <a:off x="5860150" y="3190775"/>
            <a:ext cx="3043500" cy="1422900"/>
          </a:xfrm>
          <a:prstGeom prst="rect">
            <a:avLst/>
          </a:prstGeom>
          <a:solidFill>
            <a:srgbClr val="FFFFFF">
              <a:alpha val="15000"/>
            </a:srgbClr>
          </a:solidFill>
          <a:ln>
            <a:noFill/>
          </a:ln>
        </p:spPr>
        <p:txBody>
          <a:bodyPr anchorCtr="0" anchor="t" bIns="45725" lIns="45725" spcFirstLastPara="1" rIns="45725" wrap="square" tIns="45725">
            <a:noAutofit/>
          </a:bodyPr>
          <a:lstStyle/>
          <a:p>
            <a:pPr indent="0" lvl="0" marL="50800" rtl="0" algn="l">
              <a:spcBef>
                <a:spcPts val="0"/>
              </a:spcBef>
              <a:spcAft>
                <a:spcPts val="0"/>
              </a:spcAft>
              <a:buNone/>
            </a:pPr>
            <a:r>
              <a:rPr b="1" lang="ru" sz="900">
                <a:solidFill>
                  <a:srgbClr val="FFFFFF"/>
                </a:solidFill>
                <a:latin typeface="Montserrat"/>
                <a:ea typeface="Montserrat"/>
                <a:cs typeface="Montserrat"/>
                <a:sym typeface="Montserrat"/>
              </a:rPr>
              <a:t>Top topics of appeals of vulnerable families</a:t>
            </a:r>
            <a:endParaRPr i="1" sz="900">
              <a:solidFill>
                <a:srgbClr val="FFFFFF"/>
              </a:solidFill>
              <a:latin typeface="Montserrat"/>
              <a:ea typeface="Montserrat"/>
              <a:cs typeface="Montserrat"/>
              <a:sym typeface="Montserrat"/>
            </a:endParaRPr>
          </a:p>
        </p:txBody>
      </p:sp>
      <p:sp>
        <p:nvSpPr>
          <p:cNvPr id="227" name="Google Shape;227;p37"/>
          <p:cNvSpPr txBox="1"/>
          <p:nvPr/>
        </p:nvSpPr>
        <p:spPr>
          <a:xfrm rot="-5400000">
            <a:off x="5492522" y="3899069"/>
            <a:ext cx="987300" cy="1692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lang="ru" sz="500">
                <a:solidFill>
                  <a:srgbClr val="FFFFFF"/>
                </a:solidFill>
                <a:latin typeface="Montserrat"/>
                <a:ea typeface="Montserrat"/>
                <a:cs typeface="Montserrat"/>
                <a:sym typeface="Montserrat"/>
              </a:rPr>
              <a:t>reference category</a:t>
            </a:r>
            <a:endParaRPr sz="500">
              <a:solidFill>
                <a:srgbClr val="FFFFFF"/>
              </a:solidFill>
              <a:latin typeface="Montserrat"/>
              <a:ea typeface="Montserrat"/>
              <a:cs typeface="Montserrat"/>
              <a:sym typeface="Montserrat"/>
            </a:endParaRPr>
          </a:p>
        </p:txBody>
      </p:sp>
      <p:sp>
        <p:nvSpPr>
          <p:cNvPr id="228" name="Google Shape;228;p37"/>
          <p:cNvSpPr txBox="1"/>
          <p:nvPr/>
        </p:nvSpPr>
        <p:spPr>
          <a:xfrm>
            <a:off x="6101501" y="3665676"/>
            <a:ext cx="860100" cy="1692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ru" sz="500">
                <a:solidFill>
                  <a:srgbClr val="FFFFFF"/>
                </a:solidFill>
                <a:latin typeface="Montserrat"/>
                <a:ea typeface="Montserrat"/>
                <a:cs typeface="Montserrat"/>
                <a:sym typeface="Montserrat"/>
              </a:rPr>
              <a:t>education</a:t>
            </a:r>
            <a:endParaRPr sz="500">
              <a:solidFill>
                <a:srgbClr val="FFFFFF"/>
              </a:solidFill>
              <a:latin typeface="Montserrat"/>
              <a:ea typeface="Montserrat"/>
              <a:cs typeface="Montserrat"/>
              <a:sym typeface="Montserrat"/>
            </a:endParaRPr>
          </a:p>
        </p:txBody>
      </p:sp>
      <p:sp>
        <p:nvSpPr>
          <p:cNvPr id="229" name="Google Shape;229;p37"/>
          <p:cNvSpPr txBox="1"/>
          <p:nvPr/>
        </p:nvSpPr>
        <p:spPr>
          <a:xfrm>
            <a:off x="6101501" y="3971488"/>
            <a:ext cx="860100" cy="1692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ru" sz="500">
                <a:solidFill>
                  <a:srgbClr val="FFFFFF"/>
                </a:solidFill>
                <a:latin typeface="Montserrat"/>
                <a:ea typeface="Montserrat"/>
                <a:cs typeface="Montserrat"/>
                <a:sym typeface="Montserrat"/>
              </a:rPr>
              <a:t>land issues and ...</a:t>
            </a:r>
            <a:endParaRPr sz="500">
              <a:solidFill>
                <a:srgbClr val="FFFFFF"/>
              </a:solidFill>
              <a:latin typeface="Montserrat"/>
              <a:ea typeface="Montserrat"/>
              <a:cs typeface="Montserrat"/>
              <a:sym typeface="Montserrat"/>
            </a:endParaRPr>
          </a:p>
        </p:txBody>
      </p:sp>
      <p:sp>
        <p:nvSpPr>
          <p:cNvPr id="230" name="Google Shape;230;p37"/>
          <p:cNvSpPr txBox="1"/>
          <p:nvPr/>
        </p:nvSpPr>
        <p:spPr>
          <a:xfrm>
            <a:off x="6101501" y="4125858"/>
            <a:ext cx="860100" cy="1692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ru" sz="500">
                <a:solidFill>
                  <a:srgbClr val="FFFFFF"/>
                </a:solidFill>
                <a:latin typeface="Montserrat"/>
                <a:ea typeface="Montserrat"/>
                <a:cs typeface="Montserrat"/>
                <a:sym typeface="Montserrat"/>
              </a:rPr>
              <a:t>under consideration</a:t>
            </a:r>
            <a:endParaRPr sz="500">
              <a:solidFill>
                <a:srgbClr val="FFFFFF"/>
              </a:solidFill>
              <a:latin typeface="Montserrat"/>
              <a:ea typeface="Montserrat"/>
              <a:cs typeface="Montserrat"/>
              <a:sym typeface="Montserrat"/>
            </a:endParaRPr>
          </a:p>
        </p:txBody>
      </p:sp>
      <p:sp>
        <p:nvSpPr>
          <p:cNvPr id="231" name="Google Shape;231;p37"/>
          <p:cNvSpPr txBox="1"/>
          <p:nvPr/>
        </p:nvSpPr>
        <p:spPr>
          <a:xfrm>
            <a:off x="6101501" y="4277299"/>
            <a:ext cx="860100" cy="1692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ru" sz="500">
                <a:solidFill>
                  <a:srgbClr val="FFFFFF"/>
                </a:solidFill>
                <a:latin typeface="Montserrat"/>
                <a:ea typeface="Montserrat"/>
                <a:cs typeface="Montserrat"/>
                <a:sym typeface="Montserrat"/>
              </a:rPr>
              <a:t>medicine</a:t>
            </a:r>
            <a:endParaRPr sz="500">
              <a:solidFill>
                <a:srgbClr val="FFFFFF"/>
              </a:solidFill>
              <a:latin typeface="Montserrat"/>
              <a:ea typeface="Montserrat"/>
              <a:cs typeface="Montserrat"/>
              <a:sym typeface="Montserrat"/>
            </a:endParaRPr>
          </a:p>
        </p:txBody>
      </p:sp>
      <p:sp>
        <p:nvSpPr>
          <p:cNvPr id="232" name="Google Shape;232;p37"/>
          <p:cNvSpPr txBox="1"/>
          <p:nvPr/>
        </p:nvSpPr>
        <p:spPr>
          <a:xfrm>
            <a:off x="6101501" y="3818582"/>
            <a:ext cx="860100" cy="169200"/>
          </a:xfrm>
          <a:prstGeom prst="rect">
            <a:avLst/>
          </a:prstGeom>
          <a:noFill/>
          <a:ln>
            <a:noFill/>
          </a:ln>
        </p:spPr>
        <p:txBody>
          <a:bodyPr anchorCtr="0" anchor="t" bIns="45725" lIns="45725" spcFirstLastPara="1" rIns="45725" wrap="square" tIns="45725">
            <a:spAutoFit/>
          </a:bodyPr>
          <a:lstStyle/>
          <a:p>
            <a:pPr indent="0" lvl="0" marL="0" rtl="0" algn="r">
              <a:spcBef>
                <a:spcPts val="0"/>
              </a:spcBef>
              <a:spcAft>
                <a:spcPts val="0"/>
              </a:spcAft>
              <a:buNone/>
            </a:pPr>
            <a:r>
              <a:rPr lang="ru" sz="500">
                <a:solidFill>
                  <a:srgbClr val="FFFFFF"/>
                </a:solidFill>
                <a:latin typeface="Montserrat"/>
                <a:ea typeface="Montserrat"/>
                <a:cs typeface="Montserrat"/>
                <a:sym typeface="Montserrat"/>
              </a:rPr>
              <a:t>culture</a:t>
            </a:r>
            <a:endParaRPr sz="500">
              <a:solidFill>
                <a:srgbClr val="FFFFFF"/>
              </a:solidFill>
              <a:latin typeface="Montserrat"/>
              <a:ea typeface="Montserrat"/>
              <a:cs typeface="Montserrat"/>
              <a:sym typeface="Montserrat"/>
            </a:endParaRPr>
          </a:p>
        </p:txBody>
      </p:sp>
      <p:grpSp>
        <p:nvGrpSpPr>
          <p:cNvPr id="233" name="Google Shape;233;p37"/>
          <p:cNvGrpSpPr/>
          <p:nvPr/>
        </p:nvGrpSpPr>
        <p:grpSpPr>
          <a:xfrm>
            <a:off x="6808682" y="3602634"/>
            <a:ext cx="2232782" cy="983348"/>
            <a:chOff x="-3038375" y="6802300"/>
            <a:chExt cx="1459525" cy="3004425"/>
          </a:xfrm>
        </p:grpSpPr>
        <p:cxnSp>
          <p:nvCxnSpPr>
            <p:cNvPr id="234" name="Google Shape;234;p37"/>
            <p:cNvCxnSpPr/>
            <p:nvPr/>
          </p:nvCxnSpPr>
          <p:spPr>
            <a:xfrm>
              <a:off x="-2899325" y="6802300"/>
              <a:ext cx="0" cy="2623800"/>
            </a:xfrm>
            <a:prstGeom prst="straightConnector1">
              <a:avLst/>
            </a:prstGeom>
            <a:noFill/>
            <a:ln cap="flat" cmpd="sng" w="4775">
              <a:solidFill>
                <a:srgbClr val="ACBAF5"/>
              </a:solidFill>
              <a:prstDash val="dot"/>
              <a:round/>
              <a:headEnd len="med" w="med" type="none"/>
              <a:tailEnd len="med" w="med" type="none"/>
            </a:ln>
          </p:spPr>
        </p:cxnSp>
        <p:cxnSp>
          <p:nvCxnSpPr>
            <p:cNvPr id="235" name="Google Shape;235;p37"/>
            <p:cNvCxnSpPr/>
            <p:nvPr/>
          </p:nvCxnSpPr>
          <p:spPr>
            <a:xfrm>
              <a:off x="-2330375" y="6802300"/>
              <a:ext cx="0" cy="2623800"/>
            </a:xfrm>
            <a:prstGeom prst="straightConnector1">
              <a:avLst/>
            </a:prstGeom>
            <a:noFill/>
            <a:ln cap="flat" cmpd="sng" w="4775">
              <a:solidFill>
                <a:srgbClr val="ACBAF5"/>
              </a:solidFill>
              <a:prstDash val="dot"/>
              <a:round/>
              <a:headEnd len="med" w="med" type="none"/>
              <a:tailEnd len="med" w="med" type="none"/>
            </a:ln>
          </p:spPr>
        </p:cxnSp>
        <p:cxnSp>
          <p:nvCxnSpPr>
            <p:cNvPr id="236" name="Google Shape;236;p37"/>
            <p:cNvCxnSpPr/>
            <p:nvPr/>
          </p:nvCxnSpPr>
          <p:spPr>
            <a:xfrm>
              <a:off x="-1774225" y="6802300"/>
              <a:ext cx="0" cy="2623800"/>
            </a:xfrm>
            <a:prstGeom prst="straightConnector1">
              <a:avLst/>
            </a:prstGeom>
            <a:noFill/>
            <a:ln cap="flat" cmpd="sng" w="4775">
              <a:solidFill>
                <a:srgbClr val="ACBAF5"/>
              </a:solidFill>
              <a:prstDash val="dot"/>
              <a:round/>
              <a:headEnd len="med" w="med" type="none"/>
              <a:tailEnd len="med" w="med" type="none"/>
            </a:ln>
          </p:spPr>
        </p:cxnSp>
        <p:sp>
          <p:nvSpPr>
            <p:cNvPr id="237" name="Google Shape;237;p37"/>
            <p:cNvSpPr txBox="1"/>
            <p:nvPr/>
          </p:nvSpPr>
          <p:spPr>
            <a:xfrm>
              <a:off x="-3038375" y="9336318"/>
              <a:ext cx="278100" cy="470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400">
                  <a:solidFill>
                    <a:srgbClr val="ACBAF5"/>
                  </a:solidFill>
                  <a:latin typeface="Montserrat"/>
                  <a:ea typeface="Montserrat"/>
                  <a:cs typeface="Montserrat"/>
                  <a:sym typeface="Montserrat"/>
                </a:rPr>
                <a:t>0</a:t>
              </a:r>
              <a:endParaRPr sz="400">
                <a:solidFill>
                  <a:srgbClr val="ACBAF5"/>
                </a:solidFill>
                <a:latin typeface="Montserrat"/>
                <a:ea typeface="Montserrat"/>
                <a:cs typeface="Montserrat"/>
                <a:sym typeface="Montserrat"/>
              </a:endParaRPr>
            </a:p>
          </p:txBody>
        </p:sp>
        <p:sp>
          <p:nvSpPr>
            <p:cNvPr id="238" name="Google Shape;238;p37"/>
            <p:cNvSpPr txBox="1"/>
            <p:nvPr/>
          </p:nvSpPr>
          <p:spPr>
            <a:xfrm>
              <a:off x="-2499738" y="9336325"/>
              <a:ext cx="338700" cy="470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400">
                  <a:solidFill>
                    <a:srgbClr val="ACBAF5"/>
                  </a:solidFill>
                  <a:latin typeface="Montserrat"/>
                  <a:ea typeface="Montserrat"/>
                  <a:cs typeface="Montserrat"/>
                  <a:sym typeface="Montserrat"/>
                </a:rPr>
                <a:t>50</a:t>
              </a:r>
              <a:endParaRPr sz="400">
                <a:solidFill>
                  <a:srgbClr val="ACBAF5"/>
                </a:solidFill>
                <a:latin typeface="Montserrat"/>
                <a:ea typeface="Montserrat"/>
                <a:cs typeface="Montserrat"/>
                <a:sym typeface="Montserrat"/>
              </a:endParaRPr>
            </a:p>
          </p:txBody>
        </p:sp>
        <p:sp>
          <p:nvSpPr>
            <p:cNvPr id="239" name="Google Shape;239;p37"/>
            <p:cNvSpPr txBox="1"/>
            <p:nvPr/>
          </p:nvSpPr>
          <p:spPr>
            <a:xfrm>
              <a:off x="-1969450" y="9336325"/>
              <a:ext cx="390600" cy="4704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400">
                  <a:solidFill>
                    <a:srgbClr val="ACBAF5"/>
                  </a:solidFill>
                  <a:latin typeface="Montserrat"/>
                  <a:ea typeface="Montserrat"/>
                  <a:cs typeface="Montserrat"/>
                  <a:sym typeface="Montserrat"/>
                </a:rPr>
                <a:t>100</a:t>
              </a:r>
              <a:endParaRPr sz="400">
                <a:solidFill>
                  <a:srgbClr val="ACBAF5"/>
                </a:solidFill>
                <a:latin typeface="Montserrat"/>
                <a:ea typeface="Montserrat"/>
                <a:cs typeface="Montserrat"/>
                <a:sym typeface="Montserrat"/>
              </a:endParaRPr>
            </a:p>
          </p:txBody>
        </p:sp>
      </p:grpSp>
      <p:sp>
        <p:nvSpPr>
          <p:cNvPr id="240" name="Google Shape;240;p37"/>
          <p:cNvSpPr/>
          <p:nvPr/>
        </p:nvSpPr>
        <p:spPr>
          <a:xfrm>
            <a:off x="7021610" y="4273873"/>
            <a:ext cx="113100" cy="117600"/>
          </a:xfrm>
          <a:prstGeom prst="rect">
            <a:avLst/>
          </a:prstGeom>
          <a:solidFill>
            <a:srgbClr val="2F57E4"/>
          </a:solidFill>
          <a:ln>
            <a:noFill/>
          </a:ln>
        </p:spPr>
        <p:txBody>
          <a:bodyPr anchorCtr="0" anchor="ctr" bIns="45725" lIns="45725" spcFirstLastPara="1" rIns="45725" wrap="square" tIns="45725">
            <a:noAutofit/>
          </a:bodyPr>
          <a:lstStyle/>
          <a:p>
            <a:pPr indent="0" lvl="0" marL="0" rtl="0" algn="r">
              <a:spcBef>
                <a:spcPts val="0"/>
              </a:spcBef>
              <a:spcAft>
                <a:spcPts val="0"/>
              </a:spcAft>
              <a:buNone/>
            </a:pPr>
            <a:r>
              <a:rPr lang="ru" sz="400">
                <a:solidFill>
                  <a:srgbClr val="FFFFFF"/>
                </a:solidFill>
                <a:latin typeface="Montserrat"/>
                <a:ea typeface="Montserrat"/>
                <a:cs typeface="Montserrat"/>
                <a:sym typeface="Montserrat"/>
              </a:rPr>
              <a:t>6</a:t>
            </a:r>
            <a:endParaRPr sz="400">
              <a:solidFill>
                <a:srgbClr val="FFFFFF"/>
              </a:solidFill>
              <a:latin typeface="Montserrat"/>
              <a:ea typeface="Montserrat"/>
              <a:cs typeface="Montserrat"/>
              <a:sym typeface="Montserrat"/>
            </a:endParaRPr>
          </a:p>
        </p:txBody>
      </p:sp>
      <p:sp>
        <p:nvSpPr>
          <p:cNvPr id="241" name="Google Shape;241;p37"/>
          <p:cNvSpPr/>
          <p:nvPr/>
        </p:nvSpPr>
        <p:spPr>
          <a:xfrm>
            <a:off x="7021610" y="4121430"/>
            <a:ext cx="125400" cy="117600"/>
          </a:xfrm>
          <a:prstGeom prst="rect">
            <a:avLst/>
          </a:prstGeom>
          <a:solidFill>
            <a:srgbClr val="2F57E4"/>
          </a:solidFill>
          <a:ln>
            <a:noFill/>
          </a:ln>
        </p:spPr>
        <p:txBody>
          <a:bodyPr anchorCtr="0" anchor="ctr" bIns="45725" lIns="45725" spcFirstLastPara="1" rIns="45725" wrap="square" tIns="45725">
            <a:noAutofit/>
          </a:bodyPr>
          <a:lstStyle/>
          <a:p>
            <a:pPr indent="0" lvl="0" marL="0" rtl="0" algn="r">
              <a:spcBef>
                <a:spcPts val="0"/>
              </a:spcBef>
              <a:spcAft>
                <a:spcPts val="0"/>
              </a:spcAft>
              <a:buNone/>
            </a:pPr>
            <a:r>
              <a:rPr lang="ru" sz="400">
                <a:solidFill>
                  <a:srgbClr val="FFFFFF"/>
                </a:solidFill>
                <a:latin typeface="Montserrat"/>
                <a:ea typeface="Montserrat"/>
                <a:cs typeface="Montserrat"/>
                <a:sym typeface="Montserrat"/>
              </a:rPr>
              <a:t>7</a:t>
            </a:r>
            <a:endParaRPr sz="400">
              <a:solidFill>
                <a:srgbClr val="FFFFFF"/>
              </a:solidFill>
              <a:latin typeface="Montserrat"/>
              <a:ea typeface="Montserrat"/>
              <a:cs typeface="Montserrat"/>
              <a:sym typeface="Montserrat"/>
            </a:endParaRPr>
          </a:p>
        </p:txBody>
      </p:sp>
      <p:sp>
        <p:nvSpPr>
          <p:cNvPr id="242" name="Google Shape;242;p37"/>
          <p:cNvSpPr/>
          <p:nvPr/>
        </p:nvSpPr>
        <p:spPr>
          <a:xfrm>
            <a:off x="7021610" y="3966837"/>
            <a:ext cx="165300" cy="117600"/>
          </a:xfrm>
          <a:prstGeom prst="rect">
            <a:avLst/>
          </a:prstGeom>
          <a:solidFill>
            <a:srgbClr val="2F57E4"/>
          </a:solidFill>
          <a:ln>
            <a:noFill/>
          </a:ln>
        </p:spPr>
        <p:txBody>
          <a:bodyPr anchorCtr="0" anchor="ctr" bIns="45725" lIns="45725" spcFirstLastPara="1" rIns="45725" wrap="square" tIns="45725">
            <a:noAutofit/>
          </a:bodyPr>
          <a:lstStyle/>
          <a:p>
            <a:pPr indent="0" lvl="0" marL="0" rtl="0" algn="r">
              <a:spcBef>
                <a:spcPts val="0"/>
              </a:spcBef>
              <a:spcAft>
                <a:spcPts val="0"/>
              </a:spcAft>
              <a:buNone/>
            </a:pPr>
            <a:r>
              <a:rPr lang="ru" sz="400">
                <a:solidFill>
                  <a:srgbClr val="FFFFFF"/>
                </a:solidFill>
                <a:latin typeface="Montserrat"/>
                <a:ea typeface="Montserrat"/>
                <a:cs typeface="Montserrat"/>
                <a:sym typeface="Montserrat"/>
              </a:rPr>
              <a:t>9</a:t>
            </a:r>
            <a:endParaRPr sz="400">
              <a:solidFill>
                <a:srgbClr val="FFFFFF"/>
              </a:solidFill>
              <a:latin typeface="Montserrat"/>
              <a:ea typeface="Montserrat"/>
              <a:cs typeface="Montserrat"/>
              <a:sym typeface="Montserrat"/>
            </a:endParaRPr>
          </a:p>
        </p:txBody>
      </p:sp>
      <p:sp>
        <p:nvSpPr>
          <p:cNvPr id="243" name="Google Shape;243;p37"/>
          <p:cNvSpPr/>
          <p:nvPr/>
        </p:nvSpPr>
        <p:spPr>
          <a:xfrm>
            <a:off x="7021610" y="3813094"/>
            <a:ext cx="808800" cy="117600"/>
          </a:xfrm>
          <a:prstGeom prst="rect">
            <a:avLst/>
          </a:prstGeom>
          <a:solidFill>
            <a:srgbClr val="2F57E4"/>
          </a:solidFill>
          <a:ln>
            <a:noFill/>
          </a:ln>
        </p:spPr>
        <p:txBody>
          <a:bodyPr anchorCtr="0" anchor="ctr" bIns="45725" lIns="45725" spcFirstLastPara="1" rIns="45725" wrap="square" tIns="45725">
            <a:noAutofit/>
          </a:bodyPr>
          <a:lstStyle/>
          <a:p>
            <a:pPr indent="0" lvl="0" marL="0" rtl="0" algn="r">
              <a:spcBef>
                <a:spcPts val="0"/>
              </a:spcBef>
              <a:spcAft>
                <a:spcPts val="0"/>
              </a:spcAft>
              <a:buNone/>
            </a:pPr>
            <a:r>
              <a:rPr lang="ru" sz="400">
                <a:solidFill>
                  <a:srgbClr val="FFFFFF"/>
                </a:solidFill>
                <a:latin typeface="Montserrat"/>
                <a:ea typeface="Montserrat"/>
                <a:cs typeface="Montserrat"/>
                <a:sym typeface="Montserrat"/>
              </a:rPr>
              <a:t>47</a:t>
            </a:r>
            <a:endParaRPr sz="700">
              <a:solidFill>
                <a:srgbClr val="FFFFFF"/>
              </a:solidFill>
              <a:latin typeface="Montserrat"/>
              <a:ea typeface="Montserrat"/>
              <a:cs typeface="Montserrat"/>
              <a:sym typeface="Montserrat"/>
            </a:endParaRPr>
          </a:p>
        </p:txBody>
      </p:sp>
      <p:sp>
        <p:nvSpPr>
          <p:cNvPr id="244" name="Google Shape;244;p37"/>
          <p:cNvSpPr/>
          <p:nvPr/>
        </p:nvSpPr>
        <p:spPr>
          <a:xfrm>
            <a:off x="7021610" y="3659800"/>
            <a:ext cx="1720800" cy="117600"/>
          </a:xfrm>
          <a:prstGeom prst="rect">
            <a:avLst/>
          </a:prstGeom>
          <a:solidFill>
            <a:srgbClr val="2F57E4"/>
          </a:solidFill>
          <a:ln>
            <a:noFill/>
          </a:ln>
        </p:spPr>
        <p:txBody>
          <a:bodyPr anchorCtr="0" anchor="ctr" bIns="45725" lIns="45725" spcFirstLastPara="1" rIns="45725" wrap="square" tIns="45725">
            <a:noAutofit/>
          </a:bodyPr>
          <a:lstStyle/>
          <a:p>
            <a:pPr indent="0" lvl="0" marL="0" rtl="0" algn="r">
              <a:spcBef>
                <a:spcPts val="0"/>
              </a:spcBef>
              <a:spcAft>
                <a:spcPts val="0"/>
              </a:spcAft>
              <a:buNone/>
            </a:pPr>
            <a:r>
              <a:rPr lang="ru" sz="400">
                <a:solidFill>
                  <a:srgbClr val="FFFFFF"/>
                </a:solidFill>
                <a:latin typeface="Montserrat"/>
                <a:ea typeface="Montserrat"/>
                <a:cs typeface="Montserrat"/>
                <a:sym typeface="Montserrat"/>
              </a:rPr>
              <a:t>100</a:t>
            </a:r>
            <a:endParaRPr sz="700"/>
          </a:p>
        </p:txBody>
      </p:sp>
      <p:sp>
        <p:nvSpPr>
          <p:cNvPr id="245" name="Google Shape;245;p37"/>
          <p:cNvSpPr/>
          <p:nvPr/>
        </p:nvSpPr>
        <p:spPr>
          <a:xfrm>
            <a:off x="238125" y="1758088"/>
            <a:ext cx="2437200" cy="1361400"/>
          </a:xfrm>
          <a:prstGeom prst="rect">
            <a:avLst/>
          </a:prstGeom>
          <a:solidFill>
            <a:srgbClr val="FFFFFF">
              <a:alpha val="15000"/>
            </a:srgbClr>
          </a:solidFill>
          <a:ln>
            <a:noFill/>
          </a:ln>
        </p:spPr>
        <p:txBody>
          <a:bodyPr anchorCtr="0" anchor="t" bIns="45725" lIns="45725" spcFirstLastPara="1" rIns="45725" wrap="square" tIns="45725">
            <a:noAutofit/>
          </a:bodyPr>
          <a:lstStyle/>
          <a:p>
            <a:pPr indent="0" lvl="0" marL="50800" rtl="0" algn="l">
              <a:spcBef>
                <a:spcPts val="0"/>
              </a:spcBef>
              <a:spcAft>
                <a:spcPts val="0"/>
              </a:spcAft>
              <a:buNone/>
            </a:pPr>
            <a:r>
              <a:rPr b="1" lang="ru" sz="900">
                <a:solidFill>
                  <a:srgbClr val="FFFFFF"/>
                </a:solidFill>
                <a:latin typeface="Montserrat"/>
                <a:ea typeface="Montserrat"/>
                <a:cs typeface="Montserrat"/>
                <a:sym typeface="Montserrat"/>
              </a:rPr>
              <a:t>Number of socially vulnerable families for 4 months</a:t>
            </a:r>
            <a:endParaRPr i="1" sz="900">
              <a:solidFill>
                <a:srgbClr val="FFFFFF"/>
              </a:solidFill>
              <a:latin typeface="Montserrat"/>
              <a:ea typeface="Montserrat"/>
              <a:cs typeface="Montserrat"/>
              <a:sym typeface="Montserrat"/>
            </a:endParaRPr>
          </a:p>
        </p:txBody>
      </p:sp>
      <p:grpSp>
        <p:nvGrpSpPr>
          <p:cNvPr id="246" name="Google Shape;246;p37"/>
          <p:cNvGrpSpPr/>
          <p:nvPr/>
        </p:nvGrpSpPr>
        <p:grpSpPr>
          <a:xfrm>
            <a:off x="278607" y="2088977"/>
            <a:ext cx="2301131" cy="1096399"/>
            <a:chOff x="557213" y="4095528"/>
            <a:chExt cx="4602262" cy="2192797"/>
          </a:xfrm>
        </p:grpSpPr>
        <p:grpSp>
          <p:nvGrpSpPr>
            <p:cNvPr id="247" name="Google Shape;247;p37"/>
            <p:cNvGrpSpPr/>
            <p:nvPr/>
          </p:nvGrpSpPr>
          <p:grpSpPr>
            <a:xfrm>
              <a:off x="557213" y="4095528"/>
              <a:ext cx="4602262" cy="1931700"/>
              <a:chOff x="557213" y="4095528"/>
              <a:chExt cx="4602262" cy="1931700"/>
            </a:xfrm>
          </p:grpSpPr>
          <p:sp>
            <p:nvSpPr>
              <p:cNvPr id="248" name="Google Shape;248;p37"/>
              <p:cNvSpPr txBox="1"/>
              <p:nvPr/>
            </p:nvSpPr>
            <p:spPr>
              <a:xfrm>
                <a:off x="557213" y="4095528"/>
                <a:ext cx="451500" cy="1931700"/>
              </a:xfrm>
              <a:prstGeom prst="rect">
                <a:avLst/>
              </a:prstGeom>
              <a:noFill/>
              <a:ln>
                <a:noFill/>
              </a:ln>
            </p:spPr>
            <p:txBody>
              <a:bodyPr anchorCtr="0" anchor="t" bIns="45725" lIns="45725" spcFirstLastPara="1" rIns="45725" wrap="square" tIns="45725">
                <a:spAutoFit/>
              </a:bodyPr>
              <a:lstStyle/>
              <a:p>
                <a:pPr indent="0" lvl="0" marL="0" rtl="0" algn="r">
                  <a:lnSpc>
                    <a:spcPct val="115000"/>
                  </a:lnSpc>
                  <a:spcBef>
                    <a:spcPts val="0"/>
                  </a:spcBef>
                  <a:spcAft>
                    <a:spcPts val="0"/>
                  </a:spcAft>
                  <a:buNone/>
                </a:pPr>
                <a:r>
                  <a:rPr lang="ru" sz="500">
                    <a:solidFill>
                      <a:srgbClr val="ACBAF5"/>
                    </a:solidFill>
                    <a:latin typeface="Montserrat"/>
                    <a:ea typeface="Montserrat"/>
                    <a:cs typeface="Montserrat"/>
                    <a:sym typeface="Montserrat"/>
                  </a:rPr>
                  <a:t>600</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rPr lang="ru" sz="500">
                    <a:solidFill>
                      <a:srgbClr val="ACBAF5"/>
                    </a:solidFill>
                    <a:latin typeface="Montserrat"/>
                    <a:ea typeface="Montserrat"/>
                    <a:cs typeface="Montserrat"/>
                    <a:sym typeface="Montserrat"/>
                  </a:rPr>
                  <a:t>400</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rPr lang="ru" sz="500">
                    <a:solidFill>
                      <a:srgbClr val="ACBAF5"/>
                    </a:solidFill>
                    <a:latin typeface="Montserrat"/>
                    <a:ea typeface="Montserrat"/>
                    <a:cs typeface="Montserrat"/>
                    <a:sym typeface="Montserrat"/>
                  </a:rPr>
                  <a:t>200</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t/>
                </a:r>
                <a:endParaRPr sz="500">
                  <a:solidFill>
                    <a:srgbClr val="ACBAF5"/>
                  </a:solidFill>
                  <a:latin typeface="Montserrat"/>
                  <a:ea typeface="Montserrat"/>
                  <a:cs typeface="Montserrat"/>
                  <a:sym typeface="Montserrat"/>
                </a:endParaRPr>
              </a:p>
              <a:p>
                <a:pPr indent="0" lvl="0" marL="0" rtl="0" algn="r">
                  <a:lnSpc>
                    <a:spcPct val="115000"/>
                  </a:lnSpc>
                  <a:spcBef>
                    <a:spcPts val="0"/>
                  </a:spcBef>
                  <a:spcAft>
                    <a:spcPts val="0"/>
                  </a:spcAft>
                  <a:buNone/>
                </a:pPr>
                <a:r>
                  <a:rPr lang="ru" sz="500">
                    <a:solidFill>
                      <a:srgbClr val="ACBAF5"/>
                    </a:solidFill>
                    <a:latin typeface="Montserrat"/>
                    <a:ea typeface="Montserrat"/>
                    <a:cs typeface="Montserrat"/>
                    <a:sym typeface="Montserrat"/>
                  </a:rPr>
                  <a:t>0</a:t>
                </a:r>
                <a:endParaRPr sz="500">
                  <a:solidFill>
                    <a:srgbClr val="ACBAF5"/>
                  </a:solidFill>
                  <a:latin typeface="Montserrat"/>
                  <a:ea typeface="Montserrat"/>
                  <a:cs typeface="Montserrat"/>
                  <a:sym typeface="Montserrat"/>
                </a:endParaRPr>
              </a:p>
            </p:txBody>
          </p:sp>
          <p:cxnSp>
            <p:nvCxnSpPr>
              <p:cNvPr id="249" name="Google Shape;249;p37"/>
              <p:cNvCxnSpPr/>
              <p:nvPr/>
            </p:nvCxnSpPr>
            <p:spPr>
              <a:xfrm>
                <a:off x="1036275" y="4264200"/>
                <a:ext cx="4123200" cy="0"/>
              </a:xfrm>
              <a:prstGeom prst="straightConnector1">
                <a:avLst/>
              </a:prstGeom>
              <a:noFill/>
              <a:ln cap="flat" cmpd="sng" w="4775">
                <a:solidFill>
                  <a:srgbClr val="ACBAF5"/>
                </a:solidFill>
                <a:prstDash val="solid"/>
                <a:round/>
                <a:headEnd len="med" w="med" type="none"/>
                <a:tailEnd len="med" w="med" type="none"/>
              </a:ln>
            </p:spPr>
          </p:cxnSp>
          <p:cxnSp>
            <p:nvCxnSpPr>
              <p:cNvPr id="250" name="Google Shape;250;p37"/>
              <p:cNvCxnSpPr/>
              <p:nvPr/>
            </p:nvCxnSpPr>
            <p:spPr>
              <a:xfrm>
                <a:off x="1036275" y="4796550"/>
                <a:ext cx="4123200" cy="0"/>
              </a:xfrm>
              <a:prstGeom prst="straightConnector1">
                <a:avLst/>
              </a:prstGeom>
              <a:noFill/>
              <a:ln cap="flat" cmpd="sng" w="4775">
                <a:solidFill>
                  <a:srgbClr val="ACBAF5"/>
                </a:solidFill>
                <a:prstDash val="solid"/>
                <a:round/>
                <a:headEnd len="med" w="med" type="none"/>
                <a:tailEnd len="med" w="med" type="none"/>
              </a:ln>
            </p:spPr>
          </p:cxnSp>
          <p:cxnSp>
            <p:nvCxnSpPr>
              <p:cNvPr id="251" name="Google Shape;251;p37"/>
              <p:cNvCxnSpPr/>
              <p:nvPr/>
            </p:nvCxnSpPr>
            <p:spPr>
              <a:xfrm>
                <a:off x="1036275" y="5323700"/>
                <a:ext cx="4123200" cy="0"/>
              </a:xfrm>
              <a:prstGeom prst="straightConnector1">
                <a:avLst/>
              </a:prstGeom>
              <a:noFill/>
              <a:ln cap="flat" cmpd="sng" w="4775">
                <a:solidFill>
                  <a:srgbClr val="ACBAF5"/>
                </a:solidFill>
                <a:prstDash val="solid"/>
                <a:round/>
                <a:headEnd len="med" w="med" type="none"/>
                <a:tailEnd len="med" w="med" type="none"/>
              </a:ln>
            </p:spPr>
          </p:cxnSp>
          <p:cxnSp>
            <p:nvCxnSpPr>
              <p:cNvPr id="252" name="Google Shape;252;p37"/>
              <p:cNvCxnSpPr/>
              <p:nvPr/>
            </p:nvCxnSpPr>
            <p:spPr>
              <a:xfrm>
                <a:off x="1036275" y="5850850"/>
                <a:ext cx="4123200" cy="0"/>
              </a:xfrm>
              <a:prstGeom prst="straightConnector1">
                <a:avLst/>
              </a:prstGeom>
              <a:noFill/>
              <a:ln cap="flat" cmpd="sng" w="4775">
                <a:solidFill>
                  <a:srgbClr val="ACBAF5"/>
                </a:solidFill>
                <a:prstDash val="solid"/>
                <a:round/>
                <a:headEnd len="med" w="med" type="none"/>
                <a:tailEnd len="med" w="med" type="none"/>
              </a:ln>
            </p:spPr>
          </p:cxnSp>
        </p:grpSp>
        <p:sp>
          <p:nvSpPr>
            <p:cNvPr id="253" name="Google Shape;253;p37"/>
            <p:cNvSpPr txBox="1"/>
            <p:nvPr/>
          </p:nvSpPr>
          <p:spPr>
            <a:xfrm>
              <a:off x="3285385" y="4163436"/>
              <a:ext cx="4860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ru" sz="500">
                  <a:solidFill>
                    <a:srgbClr val="FFFFFF"/>
                  </a:solidFill>
                  <a:latin typeface="Montserrat"/>
                  <a:ea typeface="Montserrat"/>
                  <a:cs typeface="Montserrat"/>
                  <a:sym typeface="Montserrat"/>
                </a:rPr>
                <a:t>536</a:t>
              </a:r>
              <a:endParaRPr b="1" sz="500">
                <a:solidFill>
                  <a:srgbClr val="FFFFFF"/>
                </a:solidFill>
                <a:latin typeface="Montserrat"/>
                <a:ea typeface="Montserrat"/>
                <a:cs typeface="Montserrat"/>
                <a:sym typeface="Montserrat"/>
              </a:endParaRPr>
            </a:p>
          </p:txBody>
        </p:sp>
        <p:sp>
          <p:nvSpPr>
            <p:cNvPr id="254" name="Google Shape;254;p37"/>
            <p:cNvSpPr txBox="1"/>
            <p:nvPr/>
          </p:nvSpPr>
          <p:spPr>
            <a:xfrm>
              <a:off x="4189410" y="4237211"/>
              <a:ext cx="4860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ru" sz="500">
                  <a:solidFill>
                    <a:srgbClr val="FFFFFF"/>
                  </a:solidFill>
                  <a:latin typeface="Montserrat"/>
                  <a:ea typeface="Montserrat"/>
                  <a:cs typeface="Montserrat"/>
                  <a:sym typeface="Montserrat"/>
                </a:rPr>
                <a:t>499</a:t>
              </a:r>
              <a:endParaRPr b="1" sz="500">
                <a:solidFill>
                  <a:srgbClr val="FFFFFF"/>
                </a:solidFill>
                <a:latin typeface="Montserrat"/>
                <a:ea typeface="Montserrat"/>
                <a:cs typeface="Montserrat"/>
                <a:sym typeface="Montserrat"/>
              </a:endParaRPr>
            </a:p>
          </p:txBody>
        </p:sp>
        <p:sp>
          <p:nvSpPr>
            <p:cNvPr id="255" name="Google Shape;255;p37"/>
            <p:cNvSpPr txBox="1"/>
            <p:nvPr/>
          </p:nvSpPr>
          <p:spPr>
            <a:xfrm>
              <a:off x="2381360" y="4223186"/>
              <a:ext cx="4860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ru" sz="500">
                  <a:solidFill>
                    <a:srgbClr val="FFFFFF"/>
                  </a:solidFill>
                  <a:latin typeface="Montserrat"/>
                  <a:ea typeface="Montserrat"/>
                  <a:cs typeface="Montserrat"/>
                  <a:sym typeface="Montserrat"/>
                </a:rPr>
                <a:t>504</a:t>
              </a:r>
              <a:endParaRPr b="1" sz="500">
                <a:solidFill>
                  <a:srgbClr val="FFFFFF"/>
                </a:solidFill>
                <a:latin typeface="Montserrat"/>
                <a:ea typeface="Montserrat"/>
                <a:cs typeface="Montserrat"/>
                <a:sym typeface="Montserrat"/>
              </a:endParaRPr>
            </a:p>
          </p:txBody>
        </p:sp>
        <p:sp>
          <p:nvSpPr>
            <p:cNvPr id="256" name="Google Shape;256;p37"/>
            <p:cNvSpPr txBox="1"/>
            <p:nvPr/>
          </p:nvSpPr>
          <p:spPr>
            <a:xfrm>
              <a:off x="1477335" y="4245711"/>
              <a:ext cx="4860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b="1" lang="ru" sz="500">
                  <a:solidFill>
                    <a:srgbClr val="FFFFFF"/>
                  </a:solidFill>
                  <a:latin typeface="Montserrat"/>
                  <a:ea typeface="Montserrat"/>
                  <a:cs typeface="Montserrat"/>
                  <a:sym typeface="Montserrat"/>
                </a:rPr>
                <a:t>496</a:t>
              </a:r>
              <a:endParaRPr b="1" sz="500">
                <a:solidFill>
                  <a:srgbClr val="FFFFFF"/>
                </a:solidFill>
                <a:latin typeface="Montserrat"/>
                <a:ea typeface="Montserrat"/>
                <a:cs typeface="Montserrat"/>
                <a:sym typeface="Montserrat"/>
              </a:endParaRPr>
            </a:p>
          </p:txBody>
        </p:sp>
        <p:sp>
          <p:nvSpPr>
            <p:cNvPr id="257" name="Google Shape;257;p37"/>
            <p:cNvSpPr txBox="1"/>
            <p:nvPr/>
          </p:nvSpPr>
          <p:spPr>
            <a:xfrm>
              <a:off x="1366776" y="5795725"/>
              <a:ext cx="7071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500">
                  <a:solidFill>
                    <a:srgbClr val="263E6E"/>
                  </a:solidFill>
                  <a:latin typeface="Montserrat"/>
                  <a:ea typeface="Montserrat"/>
                  <a:cs typeface="Montserrat"/>
                  <a:sym typeface="Montserrat"/>
                </a:rPr>
                <a:t>August</a:t>
              </a:r>
              <a:endParaRPr sz="500">
                <a:solidFill>
                  <a:srgbClr val="263E6E"/>
                </a:solidFill>
                <a:latin typeface="Montserrat"/>
                <a:ea typeface="Montserrat"/>
                <a:cs typeface="Montserrat"/>
                <a:sym typeface="Montserrat"/>
              </a:endParaRPr>
            </a:p>
          </p:txBody>
        </p:sp>
        <p:sp>
          <p:nvSpPr>
            <p:cNvPr id="258" name="Google Shape;258;p37"/>
            <p:cNvSpPr txBox="1"/>
            <p:nvPr/>
          </p:nvSpPr>
          <p:spPr>
            <a:xfrm>
              <a:off x="2191900" y="5795725"/>
              <a:ext cx="864900" cy="4926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500">
                  <a:solidFill>
                    <a:srgbClr val="263E6E"/>
                  </a:solidFill>
                  <a:latin typeface="Montserrat"/>
                  <a:ea typeface="Montserrat"/>
                  <a:cs typeface="Montserrat"/>
                  <a:sym typeface="Montserrat"/>
                </a:rPr>
                <a:t>September</a:t>
              </a:r>
              <a:endParaRPr sz="500">
                <a:solidFill>
                  <a:srgbClr val="263E6E"/>
                </a:solidFill>
                <a:latin typeface="Montserrat"/>
                <a:ea typeface="Montserrat"/>
                <a:cs typeface="Montserrat"/>
                <a:sym typeface="Montserrat"/>
              </a:endParaRPr>
            </a:p>
          </p:txBody>
        </p:sp>
        <p:sp>
          <p:nvSpPr>
            <p:cNvPr id="259" name="Google Shape;259;p37"/>
            <p:cNvSpPr txBox="1"/>
            <p:nvPr/>
          </p:nvSpPr>
          <p:spPr>
            <a:xfrm>
              <a:off x="3095925" y="5795725"/>
              <a:ext cx="8649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500">
                  <a:solidFill>
                    <a:srgbClr val="263E6E"/>
                  </a:solidFill>
                  <a:latin typeface="Montserrat"/>
                  <a:ea typeface="Montserrat"/>
                  <a:cs typeface="Montserrat"/>
                  <a:sym typeface="Montserrat"/>
                </a:rPr>
                <a:t>October</a:t>
              </a:r>
              <a:endParaRPr sz="500">
                <a:solidFill>
                  <a:srgbClr val="263E6E"/>
                </a:solidFill>
                <a:latin typeface="Montserrat"/>
                <a:ea typeface="Montserrat"/>
                <a:cs typeface="Montserrat"/>
                <a:sym typeface="Montserrat"/>
              </a:endParaRPr>
            </a:p>
          </p:txBody>
        </p:sp>
        <p:sp>
          <p:nvSpPr>
            <p:cNvPr id="260" name="Google Shape;260;p37"/>
            <p:cNvSpPr txBox="1"/>
            <p:nvPr/>
          </p:nvSpPr>
          <p:spPr>
            <a:xfrm>
              <a:off x="3999950" y="5795725"/>
              <a:ext cx="864900" cy="338700"/>
            </a:xfrm>
            <a:prstGeom prst="rect">
              <a:avLst/>
            </a:prstGeom>
            <a:noFill/>
            <a:ln>
              <a:noFill/>
            </a:ln>
          </p:spPr>
          <p:txBody>
            <a:bodyPr anchorCtr="0" anchor="t" bIns="45725" lIns="45725" spcFirstLastPara="1" rIns="45725" wrap="square" tIns="45725">
              <a:spAutoFit/>
            </a:bodyPr>
            <a:lstStyle/>
            <a:p>
              <a:pPr indent="0" lvl="0" marL="0" rtl="0" algn="ctr">
                <a:spcBef>
                  <a:spcPts val="0"/>
                </a:spcBef>
                <a:spcAft>
                  <a:spcPts val="0"/>
                </a:spcAft>
                <a:buNone/>
              </a:pPr>
              <a:r>
                <a:rPr lang="ru" sz="500">
                  <a:solidFill>
                    <a:srgbClr val="263E6E"/>
                  </a:solidFill>
                  <a:latin typeface="Montserrat"/>
                  <a:ea typeface="Montserrat"/>
                  <a:cs typeface="Montserrat"/>
                  <a:sym typeface="Montserrat"/>
                </a:rPr>
                <a:t>November</a:t>
              </a:r>
              <a:endParaRPr sz="500">
                <a:solidFill>
                  <a:srgbClr val="263E6E"/>
                </a:solidFill>
                <a:latin typeface="Montserrat"/>
                <a:ea typeface="Montserrat"/>
                <a:cs typeface="Montserrat"/>
                <a:sym typeface="Montserrat"/>
              </a:endParaRPr>
            </a:p>
          </p:txBody>
        </p:sp>
        <p:sp>
          <p:nvSpPr>
            <p:cNvPr id="261" name="Google Shape;261;p37"/>
            <p:cNvSpPr/>
            <p:nvPr/>
          </p:nvSpPr>
          <p:spPr>
            <a:xfrm>
              <a:off x="1372800" y="4538900"/>
              <a:ext cx="687900" cy="1304400"/>
            </a:xfrm>
            <a:prstGeom prst="rect">
              <a:avLst/>
            </a:prstGeom>
            <a:solidFill>
              <a:srgbClr val="768EE4"/>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62" name="Google Shape;262;p37"/>
            <p:cNvSpPr/>
            <p:nvPr/>
          </p:nvSpPr>
          <p:spPr>
            <a:xfrm>
              <a:off x="2280400" y="4523675"/>
              <a:ext cx="687900" cy="1319700"/>
            </a:xfrm>
            <a:prstGeom prst="rect">
              <a:avLst/>
            </a:prstGeom>
            <a:solidFill>
              <a:srgbClr val="768EE4"/>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63" name="Google Shape;263;p37"/>
            <p:cNvSpPr/>
            <p:nvPr/>
          </p:nvSpPr>
          <p:spPr>
            <a:xfrm>
              <a:off x="3174825" y="4433325"/>
              <a:ext cx="687900" cy="1410000"/>
            </a:xfrm>
            <a:prstGeom prst="rect">
              <a:avLst/>
            </a:prstGeom>
            <a:solidFill>
              <a:srgbClr val="768EE4"/>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sp>
          <p:nvSpPr>
            <p:cNvPr id="264" name="Google Shape;264;p37"/>
            <p:cNvSpPr/>
            <p:nvPr/>
          </p:nvSpPr>
          <p:spPr>
            <a:xfrm>
              <a:off x="4069250" y="4538975"/>
              <a:ext cx="687900" cy="1304400"/>
            </a:xfrm>
            <a:prstGeom prst="rect">
              <a:avLst/>
            </a:prstGeom>
            <a:solidFill>
              <a:srgbClr val="768EE4"/>
            </a:solidFill>
            <a:ln>
              <a:noFill/>
            </a:ln>
          </p:spPr>
          <p:txBody>
            <a:bodyPr anchorCtr="0" anchor="ctr" bIns="45725" lIns="45725" spcFirstLastPara="1" rIns="45725" wrap="square" tIns="45725">
              <a:noAutofit/>
            </a:bodyPr>
            <a:lstStyle/>
            <a:p>
              <a:pPr indent="0" lvl="0" marL="0" rtl="0" algn="ctr">
                <a:spcBef>
                  <a:spcPts val="0"/>
                </a:spcBef>
                <a:spcAft>
                  <a:spcPts val="0"/>
                </a:spcAft>
                <a:buNone/>
              </a:pPr>
              <a:r>
                <a:t/>
              </a:r>
              <a:endParaRPr sz="700"/>
            </a:p>
          </p:txBody>
        </p:sp>
      </p:grpSp>
      <p:sp>
        <p:nvSpPr>
          <p:cNvPr id="265" name="Google Shape;265;p37"/>
          <p:cNvSpPr/>
          <p:nvPr/>
        </p:nvSpPr>
        <p:spPr>
          <a:xfrm>
            <a:off x="2744938" y="1758088"/>
            <a:ext cx="3045600" cy="1361400"/>
          </a:xfrm>
          <a:prstGeom prst="rect">
            <a:avLst/>
          </a:prstGeom>
          <a:solidFill>
            <a:srgbClr val="FFFFFF">
              <a:alpha val="15000"/>
            </a:srgbClr>
          </a:solidFill>
          <a:ln>
            <a:noFill/>
          </a:ln>
        </p:spPr>
        <p:txBody>
          <a:bodyPr anchorCtr="0" anchor="t" bIns="45725" lIns="45725" spcFirstLastPara="1" rIns="45725" wrap="square" tIns="45725">
            <a:noAutofit/>
          </a:bodyPr>
          <a:lstStyle/>
          <a:p>
            <a:pPr indent="0" lvl="0" marL="50800" rtl="0" algn="l">
              <a:spcBef>
                <a:spcPts val="0"/>
              </a:spcBef>
              <a:spcAft>
                <a:spcPts val="0"/>
              </a:spcAft>
              <a:buNone/>
            </a:pPr>
            <a:r>
              <a:rPr b="1" lang="ru" sz="900">
                <a:solidFill>
                  <a:srgbClr val="FFFFFF"/>
                </a:solidFill>
                <a:latin typeface="Montserrat"/>
                <a:ea typeface="Montserrat"/>
                <a:cs typeface="Montserrat"/>
                <a:sym typeface="Montserrat"/>
              </a:rPr>
              <a:t>Significant drivers of improved wellbeing</a:t>
            </a:r>
            <a:endParaRPr i="1" sz="900">
              <a:solidFill>
                <a:srgbClr val="FFFFFF"/>
              </a:solidFill>
              <a:latin typeface="Montserrat"/>
              <a:ea typeface="Montserrat"/>
              <a:cs typeface="Montserrat"/>
              <a:sym typeface="Montserrat"/>
            </a:endParaRPr>
          </a:p>
        </p:txBody>
      </p:sp>
      <p:sp>
        <p:nvSpPr>
          <p:cNvPr id="266" name="Google Shape;266;p37"/>
          <p:cNvSpPr/>
          <p:nvPr/>
        </p:nvSpPr>
        <p:spPr>
          <a:xfrm>
            <a:off x="2842513" y="1981413"/>
            <a:ext cx="1973100" cy="530100"/>
          </a:xfrm>
          <a:prstGeom prst="rect">
            <a:avLst/>
          </a:prstGeom>
          <a:solidFill>
            <a:srgbClr val="0B6210"/>
          </a:solidFill>
          <a:ln cap="flat" cmpd="sng" w="4775">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rPr lang="ru" sz="700">
                <a:solidFill>
                  <a:srgbClr val="FFFFFF"/>
                </a:solidFill>
                <a:latin typeface="Montserrat"/>
                <a:ea typeface="Montserrat"/>
                <a:cs typeface="Montserrat"/>
                <a:sym typeface="Montserrat"/>
              </a:rPr>
              <a:t>Income &gt;70% of CoL</a:t>
            </a:r>
            <a:endParaRPr sz="700">
              <a:solidFill>
                <a:srgbClr val="FFFFFF"/>
              </a:solidFill>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rPr b="1" lang="ru" sz="900">
                <a:solidFill>
                  <a:srgbClr val="FFFFFF"/>
                </a:solidFill>
                <a:latin typeface="Montserrat"/>
                <a:ea typeface="Montserrat"/>
                <a:cs typeface="Montserrat"/>
                <a:sym typeface="Montserrat"/>
              </a:rPr>
              <a:t>6,48%</a:t>
            </a:r>
            <a:endParaRPr b="1" sz="900">
              <a:solidFill>
                <a:srgbClr val="FFFFFF"/>
              </a:solidFill>
              <a:latin typeface="Montserrat"/>
              <a:ea typeface="Montserrat"/>
              <a:cs typeface="Montserrat"/>
              <a:sym typeface="Montserrat"/>
            </a:endParaRPr>
          </a:p>
        </p:txBody>
      </p:sp>
      <p:sp>
        <p:nvSpPr>
          <p:cNvPr id="267" name="Google Shape;267;p37"/>
          <p:cNvSpPr/>
          <p:nvPr/>
        </p:nvSpPr>
        <p:spPr>
          <a:xfrm>
            <a:off x="2842513" y="2511513"/>
            <a:ext cx="1973100" cy="530100"/>
          </a:xfrm>
          <a:prstGeom prst="rect">
            <a:avLst/>
          </a:prstGeom>
          <a:solidFill>
            <a:srgbClr val="166C1C"/>
          </a:solidFill>
          <a:ln cap="flat" cmpd="sng" w="4775">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rPr lang="ru" sz="700">
                <a:solidFill>
                  <a:srgbClr val="FFFFFF"/>
                </a:solidFill>
                <a:latin typeface="Montserrat"/>
                <a:ea typeface="Montserrat"/>
                <a:cs typeface="Montserrat"/>
                <a:sym typeface="Montserrat"/>
              </a:rPr>
              <a:t>Land for residential housing</a:t>
            </a:r>
            <a:endParaRPr sz="700">
              <a:solidFill>
                <a:srgbClr val="FFFFFF"/>
              </a:solidFill>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rPr b="1" lang="ru" sz="900">
                <a:solidFill>
                  <a:srgbClr val="FFFFFF"/>
                </a:solidFill>
                <a:latin typeface="Montserrat"/>
                <a:ea typeface="Montserrat"/>
                <a:cs typeface="Montserrat"/>
                <a:sym typeface="Montserrat"/>
              </a:rPr>
              <a:t>6,40%</a:t>
            </a:r>
            <a:endParaRPr b="1" sz="900">
              <a:solidFill>
                <a:srgbClr val="FFFFFF"/>
              </a:solidFill>
              <a:latin typeface="Montserrat"/>
              <a:ea typeface="Montserrat"/>
              <a:cs typeface="Montserrat"/>
              <a:sym typeface="Montserrat"/>
            </a:endParaRPr>
          </a:p>
        </p:txBody>
      </p:sp>
      <p:sp>
        <p:nvSpPr>
          <p:cNvPr id="268" name="Google Shape;268;p37"/>
          <p:cNvSpPr/>
          <p:nvPr/>
        </p:nvSpPr>
        <p:spPr>
          <a:xfrm>
            <a:off x="4815613" y="1982863"/>
            <a:ext cx="877500" cy="1058700"/>
          </a:xfrm>
          <a:prstGeom prst="rect">
            <a:avLst/>
          </a:prstGeom>
          <a:solidFill>
            <a:srgbClr val="61AC74"/>
          </a:solidFill>
          <a:ln cap="flat" cmpd="sng" w="4775">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rPr lang="ru" sz="700">
                <a:solidFill>
                  <a:srgbClr val="FFFFFF"/>
                </a:solidFill>
                <a:latin typeface="Montserrat"/>
                <a:ea typeface="Montserrat"/>
                <a:cs typeface="Montserrat"/>
                <a:sym typeface="Montserrat"/>
              </a:rPr>
              <a:t>4+ CoL</a:t>
            </a:r>
            <a:endParaRPr sz="700">
              <a:solidFill>
                <a:srgbClr val="FFFFFF"/>
              </a:solidFill>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rPr b="1" lang="ru" sz="900">
                <a:solidFill>
                  <a:srgbClr val="FFFFFF"/>
                </a:solidFill>
                <a:latin typeface="Montserrat"/>
                <a:ea typeface="Montserrat"/>
                <a:cs typeface="Montserrat"/>
                <a:sym typeface="Montserrat"/>
              </a:rPr>
              <a:t>5,90%</a:t>
            </a:r>
            <a:endParaRPr b="1" sz="900">
              <a:solidFill>
                <a:srgbClr val="FFFFFF"/>
              </a:solidFill>
              <a:latin typeface="Montserrat"/>
              <a:ea typeface="Montserrat"/>
              <a:cs typeface="Montserrat"/>
              <a:sym typeface="Montserrat"/>
            </a:endParaRPr>
          </a:p>
        </p:txBody>
      </p:sp>
      <p:sp>
        <p:nvSpPr>
          <p:cNvPr id="269" name="Google Shape;269;p37"/>
          <p:cNvSpPr/>
          <p:nvPr/>
        </p:nvSpPr>
        <p:spPr>
          <a:xfrm>
            <a:off x="5860150" y="1758088"/>
            <a:ext cx="3045600" cy="1361400"/>
          </a:xfrm>
          <a:prstGeom prst="rect">
            <a:avLst/>
          </a:prstGeom>
          <a:solidFill>
            <a:srgbClr val="FFFFFF">
              <a:alpha val="15000"/>
            </a:srgbClr>
          </a:solidFill>
          <a:ln>
            <a:noFill/>
          </a:ln>
        </p:spPr>
        <p:txBody>
          <a:bodyPr anchorCtr="0" anchor="t" bIns="45725" lIns="45725" spcFirstLastPara="1" rIns="45725" wrap="square" tIns="45725">
            <a:noAutofit/>
          </a:bodyPr>
          <a:lstStyle/>
          <a:p>
            <a:pPr indent="0" lvl="0" marL="50800" rtl="0" algn="l">
              <a:spcBef>
                <a:spcPts val="0"/>
              </a:spcBef>
              <a:spcAft>
                <a:spcPts val="0"/>
              </a:spcAft>
              <a:buNone/>
            </a:pPr>
            <a:r>
              <a:rPr b="1" lang="ru" sz="900">
                <a:solidFill>
                  <a:srgbClr val="FFFFFF"/>
                </a:solidFill>
                <a:latin typeface="Montserrat"/>
                <a:ea typeface="Montserrat"/>
                <a:cs typeface="Montserrat"/>
                <a:sym typeface="Montserrat"/>
              </a:rPr>
              <a:t>Significant risk zone factors</a:t>
            </a:r>
            <a:endParaRPr i="1" sz="900">
              <a:solidFill>
                <a:srgbClr val="FFFFFF"/>
              </a:solidFill>
              <a:latin typeface="Montserrat"/>
              <a:ea typeface="Montserrat"/>
              <a:cs typeface="Montserrat"/>
              <a:sym typeface="Montserrat"/>
            </a:endParaRPr>
          </a:p>
        </p:txBody>
      </p:sp>
      <p:sp>
        <p:nvSpPr>
          <p:cNvPr id="270" name="Google Shape;270;p37"/>
          <p:cNvSpPr/>
          <p:nvPr/>
        </p:nvSpPr>
        <p:spPr>
          <a:xfrm>
            <a:off x="6835075" y="1981413"/>
            <a:ext cx="1973100" cy="530100"/>
          </a:xfrm>
          <a:prstGeom prst="rect">
            <a:avLst/>
          </a:prstGeom>
          <a:solidFill>
            <a:srgbClr val="9E272D"/>
          </a:solidFill>
          <a:ln cap="flat" cmpd="sng" w="4775">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rPr lang="ru" sz="700">
                <a:solidFill>
                  <a:srgbClr val="FFFFFF"/>
                </a:solidFill>
                <a:latin typeface="Montserrat"/>
                <a:ea typeface="Montserrat"/>
                <a:cs typeface="Montserrat"/>
                <a:sym typeface="Montserrat"/>
              </a:rPr>
              <a:t>Income up to 70% of CoL</a:t>
            </a:r>
            <a:endParaRPr sz="700">
              <a:solidFill>
                <a:srgbClr val="FFFFFF"/>
              </a:solidFill>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rPr b="1" lang="ru" sz="900">
                <a:solidFill>
                  <a:srgbClr val="FFFFFF"/>
                </a:solidFill>
                <a:latin typeface="Montserrat"/>
                <a:ea typeface="Montserrat"/>
                <a:cs typeface="Montserrat"/>
                <a:sym typeface="Montserrat"/>
              </a:rPr>
              <a:t>8%</a:t>
            </a:r>
            <a:endParaRPr b="1" sz="900">
              <a:solidFill>
                <a:srgbClr val="FFFFFF"/>
              </a:solidFill>
              <a:latin typeface="Montserrat"/>
              <a:ea typeface="Montserrat"/>
              <a:cs typeface="Montserrat"/>
              <a:sym typeface="Montserrat"/>
            </a:endParaRPr>
          </a:p>
        </p:txBody>
      </p:sp>
      <p:sp>
        <p:nvSpPr>
          <p:cNvPr id="271" name="Google Shape;271;p37"/>
          <p:cNvSpPr/>
          <p:nvPr/>
        </p:nvSpPr>
        <p:spPr>
          <a:xfrm>
            <a:off x="6835075" y="2511513"/>
            <a:ext cx="1973100" cy="530100"/>
          </a:xfrm>
          <a:prstGeom prst="rect">
            <a:avLst/>
          </a:prstGeom>
          <a:solidFill>
            <a:srgbClr val="BC5C5D"/>
          </a:solidFill>
          <a:ln cap="flat" cmpd="sng" w="4775">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rPr lang="ru" sz="700">
                <a:solidFill>
                  <a:srgbClr val="FFFFFF"/>
                </a:solidFill>
                <a:latin typeface="Montserrat"/>
                <a:ea typeface="Montserrat"/>
                <a:cs typeface="Montserrat"/>
                <a:sym typeface="Montserrat"/>
              </a:rPr>
              <a:t>Employed without work</a:t>
            </a:r>
            <a:endParaRPr sz="700">
              <a:solidFill>
                <a:srgbClr val="FFFFFF"/>
              </a:solidFill>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rPr b="1" lang="ru" sz="900">
                <a:solidFill>
                  <a:srgbClr val="FFFFFF"/>
                </a:solidFill>
                <a:latin typeface="Montserrat"/>
                <a:ea typeface="Montserrat"/>
                <a:cs typeface="Montserrat"/>
                <a:sym typeface="Montserrat"/>
              </a:rPr>
              <a:t>7%</a:t>
            </a:r>
            <a:endParaRPr b="1" sz="900">
              <a:solidFill>
                <a:srgbClr val="FFFFFF"/>
              </a:solidFill>
              <a:latin typeface="Montserrat"/>
              <a:ea typeface="Montserrat"/>
              <a:cs typeface="Montserrat"/>
              <a:sym typeface="Montserrat"/>
            </a:endParaRPr>
          </a:p>
        </p:txBody>
      </p:sp>
      <p:sp>
        <p:nvSpPr>
          <p:cNvPr id="272" name="Google Shape;272;p37"/>
          <p:cNvSpPr/>
          <p:nvPr/>
        </p:nvSpPr>
        <p:spPr>
          <a:xfrm>
            <a:off x="5957725" y="1982863"/>
            <a:ext cx="877500" cy="1058700"/>
          </a:xfrm>
          <a:prstGeom prst="rect">
            <a:avLst/>
          </a:prstGeom>
          <a:solidFill>
            <a:srgbClr val="890713"/>
          </a:solidFill>
          <a:ln cap="flat" cmpd="sng" w="4775">
            <a:solidFill>
              <a:srgbClr val="FFFFFF"/>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rPr lang="ru" sz="700">
                <a:solidFill>
                  <a:srgbClr val="FFFFFF"/>
                </a:solidFill>
                <a:latin typeface="Montserrat"/>
                <a:ea typeface="Montserrat"/>
                <a:cs typeface="Montserrat"/>
                <a:sym typeface="Montserrat"/>
              </a:rPr>
              <a:t>3 to 4 PM</a:t>
            </a:r>
            <a:endParaRPr sz="700">
              <a:solidFill>
                <a:srgbClr val="FFFFFF"/>
              </a:solidFill>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t/>
            </a:r>
            <a:endParaRPr sz="700">
              <a:latin typeface="Montserrat"/>
              <a:ea typeface="Montserrat"/>
              <a:cs typeface="Montserrat"/>
              <a:sym typeface="Montserrat"/>
            </a:endParaRPr>
          </a:p>
          <a:p>
            <a:pPr indent="0" lvl="0" marL="0" rtl="0" algn="l">
              <a:spcBef>
                <a:spcPts val="0"/>
              </a:spcBef>
              <a:spcAft>
                <a:spcPts val="0"/>
              </a:spcAft>
              <a:buNone/>
            </a:pPr>
            <a:r>
              <a:rPr b="1" lang="ru" sz="900">
                <a:solidFill>
                  <a:srgbClr val="FFFFFF"/>
                </a:solidFill>
                <a:latin typeface="Montserrat"/>
                <a:ea typeface="Montserrat"/>
                <a:cs typeface="Montserrat"/>
                <a:sym typeface="Montserrat"/>
              </a:rPr>
              <a:t>9%</a:t>
            </a:r>
            <a:endParaRPr b="1" sz="900">
              <a:solidFill>
                <a:srgbClr val="FFFFFF"/>
              </a:solidFill>
              <a:latin typeface="Montserrat"/>
              <a:ea typeface="Montserrat"/>
              <a:cs typeface="Montserrat"/>
              <a:sym typeface="Montserrat"/>
            </a:endParaRPr>
          </a:p>
        </p:txBody>
      </p:sp>
      <p:sp>
        <p:nvSpPr>
          <p:cNvPr id="273" name="Google Shape;273;p37"/>
          <p:cNvSpPr/>
          <p:nvPr/>
        </p:nvSpPr>
        <p:spPr>
          <a:xfrm>
            <a:off x="238125" y="1211675"/>
            <a:ext cx="5552400" cy="474600"/>
          </a:xfrm>
          <a:prstGeom prst="rect">
            <a:avLst/>
          </a:prstGeom>
          <a:solidFill>
            <a:srgbClr val="FFFFFF">
              <a:alpha val="15000"/>
            </a:srgbClr>
          </a:solidFill>
          <a:ln>
            <a:noFill/>
          </a:ln>
        </p:spPr>
        <p:txBody>
          <a:bodyPr anchorCtr="0" anchor="t" bIns="45725" lIns="45725" spcFirstLastPara="1" rIns="45725" wrap="square" tIns="45725">
            <a:noAutofit/>
          </a:bodyPr>
          <a:lstStyle/>
          <a:p>
            <a:pPr indent="0" lvl="0" marL="50800" rtl="0" algn="l">
              <a:spcBef>
                <a:spcPts val="0"/>
              </a:spcBef>
              <a:spcAft>
                <a:spcPts val="0"/>
              </a:spcAft>
              <a:buNone/>
            </a:pPr>
            <a:r>
              <a:rPr b="1" lang="ru" sz="2400">
                <a:solidFill>
                  <a:srgbClr val="FFFFFF"/>
                </a:solidFill>
                <a:latin typeface="Montserrat"/>
                <a:ea typeface="Montserrat"/>
                <a:cs typeface="Montserrat"/>
                <a:sym typeface="Montserrat"/>
              </a:rPr>
              <a:t>14.9% </a:t>
            </a:r>
            <a:r>
              <a:rPr lang="ru" sz="900">
                <a:solidFill>
                  <a:srgbClr val="FFFFFF"/>
                </a:solidFill>
                <a:latin typeface="Montserrat"/>
                <a:ea typeface="Montserrat"/>
                <a:cs typeface="Montserrat"/>
                <a:sym typeface="Montserrat"/>
              </a:rPr>
              <a:t>share of socially vulnerable families in the district</a:t>
            </a:r>
            <a:endParaRPr sz="900">
              <a:solidFill>
                <a:srgbClr val="FFFFFF"/>
              </a:solidFill>
              <a:latin typeface="Montserrat"/>
              <a:ea typeface="Montserrat"/>
              <a:cs typeface="Montserrat"/>
              <a:sym typeface="Montserrat"/>
            </a:endParaRPr>
          </a:p>
        </p:txBody>
      </p:sp>
      <p:sp>
        <p:nvSpPr>
          <p:cNvPr id="274" name="Google Shape;274;p37"/>
          <p:cNvSpPr txBox="1"/>
          <p:nvPr/>
        </p:nvSpPr>
        <p:spPr>
          <a:xfrm>
            <a:off x="238950" y="643706"/>
            <a:ext cx="1887900" cy="277200"/>
          </a:xfrm>
          <a:prstGeom prst="rect">
            <a:avLst/>
          </a:prstGeom>
          <a:noFill/>
          <a:ln>
            <a:noFill/>
          </a:ln>
        </p:spPr>
        <p:txBody>
          <a:bodyPr anchorCtr="0" anchor="t" bIns="68575" lIns="0" spcFirstLastPara="1" rIns="68575" wrap="square" tIns="68575">
            <a:spAutoFit/>
          </a:bodyPr>
          <a:lstStyle/>
          <a:p>
            <a:pPr indent="0" lvl="0" marL="0" rtl="0" algn="l">
              <a:spcBef>
                <a:spcPts val="0"/>
              </a:spcBef>
              <a:spcAft>
                <a:spcPts val="0"/>
              </a:spcAft>
              <a:buClr>
                <a:srgbClr val="000000"/>
              </a:buClr>
              <a:buFont typeface="Arial"/>
              <a:buNone/>
            </a:pPr>
            <a:r>
              <a:rPr b="1" lang="ru" sz="900">
                <a:solidFill>
                  <a:srgbClr val="FFFFFF"/>
                </a:solidFill>
                <a:latin typeface="Montserrat Medium"/>
                <a:ea typeface="Montserrat Medium"/>
                <a:cs typeface="Montserrat Medium"/>
                <a:sym typeface="Montserrat Medium"/>
              </a:rPr>
              <a:t>DIGITAL FAMILY CARD</a:t>
            </a:r>
            <a:endParaRPr b="1" sz="1000">
              <a:solidFill>
                <a:srgbClr val="FFFFFF"/>
              </a:solidFill>
              <a:latin typeface="Montserrat Medium"/>
              <a:ea typeface="Montserrat Medium"/>
              <a:cs typeface="Montserrat Medium"/>
              <a:sym typeface="Montserrat Medium"/>
            </a:endParaRPr>
          </a:p>
        </p:txBody>
      </p:sp>
      <p:sp>
        <p:nvSpPr>
          <p:cNvPr id="275" name="Google Shape;275;p37"/>
          <p:cNvSpPr txBox="1"/>
          <p:nvPr/>
        </p:nvSpPr>
        <p:spPr>
          <a:xfrm>
            <a:off x="238954" y="592916"/>
            <a:ext cx="1338300" cy="161700"/>
          </a:xfrm>
          <a:prstGeom prst="rect">
            <a:avLst/>
          </a:prstGeom>
          <a:noFill/>
          <a:ln>
            <a:noFill/>
          </a:ln>
        </p:spPr>
        <p:txBody>
          <a:bodyPr anchorCtr="0" anchor="t" bIns="34275" lIns="0" spcFirstLastPara="1" rIns="68575" wrap="square" tIns="34275">
            <a:spAutoFit/>
          </a:bodyPr>
          <a:lstStyle/>
          <a:p>
            <a:pPr indent="0" lvl="0" marL="0" rtl="0" algn="l">
              <a:spcBef>
                <a:spcPts val="0"/>
              </a:spcBef>
              <a:spcAft>
                <a:spcPts val="0"/>
              </a:spcAft>
              <a:buClr>
                <a:srgbClr val="000000"/>
              </a:buClr>
              <a:buSzPts val="600"/>
              <a:buFont typeface="Arial"/>
              <a:buNone/>
            </a:pPr>
            <a:r>
              <a:rPr lang="ru" sz="600">
                <a:solidFill>
                  <a:srgbClr val="FFFFFF"/>
                </a:solidFill>
                <a:latin typeface="Montserrat"/>
                <a:ea typeface="Montserrat"/>
                <a:cs typeface="Montserrat"/>
                <a:sym typeface="Montserrat"/>
              </a:rPr>
              <a:t>DATA-DRIVEN CASE</a:t>
            </a:r>
            <a:endParaRPr sz="700">
              <a:solidFill>
                <a:srgbClr val="FFFFFF"/>
              </a:solidFill>
              <a:latin typeface="Montserrat"/>
              <a:ea typeface="Montserrat"/>
              <a:cs typeface="Montserrat"/>
              <a:sym typeface="Montserrat"/>
            </a:endParaRPr>
          </a:p>
        </p:txBody>
      </p:sp>
      <p:cxnSp>
        <p:nvCxnSpPr>
          <p:cNvPr id="276" name="Google Shape;276;p37"/>
          <p:cNvCxnSpPr/>
          <p:nvPr/>
        </p:nvCxnSpPr>
        <p:spPr>
          <a:xfrm>
            <a:off x="23975" y="518300"/>
            <a:ext cx="9102900" cy="0"/>
          </a:xfrm>
          <a:prstGeom prst="straightConnector1">
            <a:avLst/>
          </a:prstGeom>
          <a:noFill/>
          <a:ln cap="flat" cmpd="sng" w="9525">
            <a:solidFill>
              <a:schemeClr val="lt1"/>
            </a:solidFill>
            <a:prstDash val="solid"/>
            <a:round/>
            <a:headEnd len="med" w="med" type="none"/>
            <a:tailEnd len="med" w="med" type="none"/>
          </a:ln>
        </p:spPr>
      </p:cxnSp>
      <p:sp>
        <p:nvSpPr>
          <p:cNvPr id="277" name="Google Shape;277;p37"/>
          <p:cNvSpPr txBox="1"/>
          <p:nvPr/>
        </p:nvSpPr>
        <p:spPr>
          <a:xfrm>
            <a:off x="2947791" y="109350"/>
            <a:ext cx="3570300" cy="311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ru">
                <a:solidFill>
                  <a:srgbClr val="FFFFFF"/>
                </a:solidFill>
                <a:latin typeface="Montserrat"/>
                <a:ea typeface="Montserrat"/>
                <a:cs typeface="Montserrat"/>
                <a:sym typeface="Montserrat"/>
              </a:rPr>
              <a:t>AI-powered Decision Support System</a:t>
            </a:r>
            <a:endParaRPr>
              <a:solidFill>
                <a:srgbClr val="FFFFFF"/>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81" name="Shape 281"/>
        <p:cNvGrpSpPr/>
        <p:nvPr/>
      </p:nvGrpSpPr>
      <p:grpSpPr>
        <a:xfrm>
          <a:off x="0" y="0"/>
          <a:ext cx="0" cy="0"/>
          <a:chOff x="0" y="0"/>
          <a:chExt cx="0" cy="0"/>
        </a:xfrm>
      </p:grpSpPr>
      <p:cxnSp>
        <p:nvCxnSpPr>
          <p:cNvPr id="282" name="Google Shape;282;p38"/>
          <p:cNvCxnSpPr/>
          <p:nvPr/>
        </p:nvCxnSpPr>
        <p:spPr>
          <a:xfrm>
            <a:off x="0" y="529926"/>
            <a:ext cx="9144000" cy="0"/>
          </a:xfrm>
          <a:prstGeom prst="straightConnector1">
            <a:avLst/>
          </a:prstGeom>
          <a:noFill/>
          <a:ln cap="flat" cmpd="sng" w="4775">
            <a:solidFill>
              <a:srgbClr val="4378A6"/>
            </a:solidFill>
            <a:prstDash val="solid"/>
            <a:miter lim="800000"/>
            <a:headEnd len="sm" w="sm" type="none"/>
            <a:tailEnd len="sm" w="sm" type="none"/>
          </a:ln>
        </p:spPr>
      </p:cxnSp>
      <p:sp>
        <p:nvSpPr>
          <p:cNvPr id="283" name="Google Shape;283;p38"/>
          <p:cNvSpPr txBox="1"/>
          <p:nvPr/>
        </p:nvSpPr>
        <p:spPr>
          <a:xfrm>
            <a:off x="2442900" y="50850"/>
            <a:ext cx="4734000" cy="442800"/>
          </a:xfrm>
          <a:prstGeom prst="rect">
            <a:avLst/>
          </a:prstGeom>
          <a:noFill/>
          <a:ln>
            <a:noFill/>
          </a:ln>
        </p:spPr>
        <p:txBody>
          <a:bodyPr anchorCtr="0" anchor="ctr" bIns="45725" lIns="45725" spcFirstLastPara="1" rIns="45725" wrap="square" tIns="45725">
            <a:noAutofit/>
          </a:bodyPr>
          <a:lstStyle/>
          <a:p>
            <a:pPr indent="0" lvl="0" marL="0" rtl="0" algn="ctr">
              <a:lnSpc>
                <a:spcPct val="80000"/>
              </a:lnSpc>
              <a:spcBef>
                <a:spcPts val="0"/>
              </a:spcBef>
              <a:spcAft>
                <a:spcPts val="0"/>
              </a:spcAft>
              <a:buClr>
                <a:srgbClr val="000000"/>
              </a:buClr>
              <a:buSzPts val="1200"/>
              <a:buFont typeface="Arial"/>
              <a:buNone/>
            </a:pPr>
            <a:r>
              <a:rPr lang="ru">
                <a:solidFill>
                  <a:schemeClr val="lt1"/>
                </a:solidFill>
                <a:latin typeface="Montserrat"/>
                <a:ea typeface="Montserrat"/>
                <a:cs typeface="Montserrat"/>
                <a:sym typeface="Montserrat"/>
              </a:rPr>
              <a:t>Decision Support System</a:t>
            </a:r>
            <a:endParaRPr>
              <a:solidFill>
                <a:schemeClr val="lt1"/>
              </a:solidFill>
              <a:latin typeface="Montserrat"/>
              <a:ea typeface="Montserrat"/>
              <a:cs typeface="Montserrat"/>
              <a:sym typeface="Montserrat"/>
            </a:endParaRPr>
          </a:p>
        </p:txBody>
      </p:sp>
      <p:pic>
        <p:nvPicPr>
          <p:cNvPr id="284" name="Google Shape;284;p38"/>
          <p:cNvPicPr preferRelativeResize="0"/>
          <p:nvPr/>
        </p:nvPicPr>
        <p:blipFill rotWithShape="1">
          <a:blip r:embed="rId4">
            <a:alphaModFix/>
          </a:blip>
          <a:srcRect b="0" l="0" r="0" t="0"/>
          <a:stretch/>
        </p:blipFill>
        <p:spPr>
          <a:xfrm>
            <a:off x="238125" y="163613"/>
            <a:ext cx="730365" cy="202876"/>
          </a:xfrm>
          <a:prstGeom prst="rect">
            <a:avLst/>
          </a:prstGeom>
          <a:noFill/>
          <a:ln>
            <a:noFill/>
          </a:ln>
        </p:spPr>
      </p:pic>
      <p:pic>
        <p:nvPicPr>
          <p:cNvPr id="285" name="Google Shape;285;p38"/>
          <p:cNvPicPr preferRelativeResize="0"/>
          <p:nvPr/>
        </p:nvPicPr>
        <p:blipFill>
          <a:blip r:embed="rId5">
            <a:alphaModFix/>
          </a:blip>
          <a:stretch>
            <a:fillRect/>
          </a:stretch>
        </p:blipFill>
        <p:spPr>
          <a:xfrm>
            <a:off x="152400" y="833850"/>
            <a:ext cx="8839200" cy="3915600"/>
          </a:xfrm>
          <a:prstGeom prst="roundRect">
            <a:avLst>
              <a:gd fmla="val 4102" name="adj"/>
            </a:avLst>
          </a:prstGeom>
          <a:noFill/>
          <a:ln>
            <a:noFill/>
          </a:ln>
        </p:spPr>
      </p:pic>
      <p:pic>
        <p:nvPicPr>
          <p:cNvPr id="286" name="Google Shape;286;p38"/>
          <p:cNvPicPr preferRelativeResize="0"/>
          <p:nvPr/>
        </p:nvPicPr>
        <p:blipFill>
          <a:blip r:embed="rId6">
            <a:alphaModFix/>
          </a:blip>
          <a:stretch>
            <a:fillRect/>
          </a:stretch>
        </p:blipFill>
        <p:spPr>
          <a:xfrm>
            <a:off x="7839783" y="109375"/>
            <a:ext cx="1068088" cy="3113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